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28"/>
  </p:notesMasterIdLst>
  <p:sldIdLst>
    <p:sldId id="306" r:id="rId2"/>
    <p:sldId id="298" r:id="rId3"/>
    <p:sldId id="299" r:id="rId4"/>
    <p:sldId id="300" r:id="rId5"/>
    <p:sldId id="302" r:id="rId6"/>
    <p:sldId id="301" r:id="rId7"/>
    <p:sldId id="282" r:id="rId8"/>
    <p:sldId id="290" r:id="rId9"/>
    <p:sldId id="287" r:id="rId10"/>
    <p:sldId id="296" r:id="rId11"/>
    <p:sldId id="309" r:id="rId12"/>
    <p:sldId id="293" r:id="rId13"/>
    <p:sldId id="297" r:id="rId14"/>
    <p:sldId id="284" r:id="rId15"/>
    <p:sldId id="285" r:id="rId16"/>
    <p:sldId id="321" r:id="rId17"/>
    <p:sldId id="319" r:id="rId18"/>
    <p:sldId id="324" r:id="rId19"/>
    <p:sldId id="323" r:id="rId20"/>
    <p:sldId id="318" r:id="rId21"/>
    <p:sldId id="320" r:id="rId22"/>
    <p:sldId id="322" r:id="rId23"/>
    <p:sldId id="311" r:id="rId24"/>
    <p:sldId id="314" r:id="rId25"/>
    <p:sldId id="303" r:id="rId26"/>
    <p:sldId id="30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3B963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89" autoAdjust="0"/>
    <p:restoredTop sz="94421" autoAdjust="0"/>
  </p:normalViewPr>
  <p:slideViewPr>
    <p:cSldViewPr>
      <p:cViewPr>
        <p:scale>
          <a:sx n="71" d="100"/>
          <a:sy n="71" d="100"/>
        </p:scale>
        <p:origin x="-133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C4A8D1-4736-4914-822E-2F1215F98A6D}" type="datetimeFigureOut">
              <a:rPr lang="ru-RU" smtClean="0"/>
              <a:pPr/>
              <a:t>12.11.2011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06AA35-3BBC-4931-B5BB-B083AF82549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06AA35-3BBC-4931-B5BB-B083AF825497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29A631-B3BB-4492-98F4-A3330850B968}" type="datetimeFigureOut">
              <a:rPr lang="ru-RU" smtClean="0"/>
              <a:pPr/>
              <a:t>12.11.2011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5A11-4751-44FD-9BB4-148545E72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29A631-B3BB-4492-98F4-A3330850B968}" type="datetimeFigureOut">
              <a:rPr lang="ru-RU" smtClean="0"/>
              <a:pPr/>
              <a:t>12.11.2011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5A11-4751-44FD-9BB4-148545E72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29A631-B3BB-4492-98F4-A3330850B968}" type="datetimeFigureOut">
              <a:rPr lang="ru-RU" smtClean="0"/>
              <a:pPr/>
              <a:t>12.11.2011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5A11-4751-44FD-9BB4-148545E72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29A631-B3BB-4492-98F4-A3330850B968}" type="datetimeFigureOut">
              <a:rPr lang="ru-RU" smtClean="0"/>
              <a:pPr/>
              <a:t>12.11.2011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5A11-4751-44FD-9BB4-148545E72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29A631-B3BB-4492-98F4-A3330850B968}" type="datetimeFigureOut">
              <a:rPr lang="ru-RU" smtClean="0"/>
              <a:pPr/>
              <a:t>12.11.2011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5A11-4751-44FD-9BB4-148545E72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29A631-B3BB-4492-98F4-A3330850B968}" type="datetimeFigureOut">
              <a:rPr lang="ru-RU" smtClean="0"/>
              <a:pPr/>
              <a:t>12.11.2011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5A11-4751-44FD-9BB4-148545E72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29A631-B3BB-4492-98F4-A3330850B968}" type="datetimeFigureOut">
              <a:rPr lang="ru-RU" smtClean="0"/>
              <a:pPr/>
              <a:t>12.11.2011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5A11-4751-44FD-9BB4-148545E72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29A631-B3BB-4492-98F4-A3330850B968}" type="datetimeFigureOut">
              <a:rPr lang="ru-RU" smtClean="0"/>
              <a:pPr/>
              <a:t>12.11.2011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5A11-4751-44FD-9BB4-148545E72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29A631-B3BB-4492-98F4-A3330850B968}" type="datetimeFigureOut">
              <a:rPr lang="ru-RU" smtClean="0"/>
              <a:pPr/>
              <a:t>12.11.2011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5A11-4751-44FD-9BB4-148545E72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29A631-B3BB-4492-98F4-A3330850B968}" type="datetimeFigureOut">
              <a:rPr lang="ru-RU" smtClean="0"/>
              <a:pPr/>
              <a:t>12.11.2011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5A11-4751-44FD-9BB4-148545E72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29A631-B3BB-4492-98F4-A3330850B968}" type="datetimeFigureOut">
              <a:rPr lang="ru-RU" smtClean="0"/>
              <a:pPr/>
              <a:t>12.11.2011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AD5A11-4751-44FD-9BB4-148545E72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329A631-B3BB-4492-98F4-A3330850B968}" type="datetimeFigureOut">
              <a:rPr lang="ru-RU" smtClean="0"/>
              <a:pPr/>
              <a:t>12.11.2011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13AD5A11-4751-44FD-9BB4-148545E7225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91;&#1095;&#1077;&#1085;&#1080;&#1082;\Desktop\&#1082;&#1086;&#1085;&#1092;&#1077;&#1088;&#1077;&#1085;&#1094;&#1080;&#1103;\&#1087;&#1088;&#1086;&#1077;&#1082;&#1090;%20&#1079;&#1086;&#1083;&#1086;&#1090;&#1086;&#1077;%20&#1089;&#1077;&#1095;&#1077;&#1085;&#1080;&#1077;\21-James%20Last%20-%20Andante%20Aus%20Sinfonia%20Concertanite%20Kv%20364%20(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91;&#1095;&#1077;&#1085;&#1080;&#1082;\Desktop\&#1082;&#1086;&#1085;&#1092;&#1077;&#1088;&#1077;&#1085;&#1094;&#1080;&#1103;\&#1087;&#1088;&#1086;&#1077;&#1082;&#1090;%20&#1079;&#1086;&#1083;&#1086;&#1090;&#1086;&#1077;%20&#1089;&#1077;&#1095;&#1077;&#1085;&#1080;&#1077;\&#1079;&#1086;&#1083;&#1086;&#1090;&#1086;&#1077;%20&#1089;&#1077;&#1095;&#1077;&#1085;&#1080;&#1077;%20&#1088;&#1077;&#1076;&#1072;&#1082;&#1090;&#1080;&#1088;&#1086;&#1074;&#1072;&#1085;&#1086;.avi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91;&#1095;&#1077;&#1085;&#1080;&#1082;\Desktop\&#1082;&#1086;&#1085;&#1092;&#1077;&#1088;&#1077;&#1085;&#1094;&#1080;&#1103;\&#1087;&#1088;&#1086;&#1077;&#1082;&#1090;%20&#1079;&#1086;&#1083;&#1086;&#1090;&#1086;&#1077;%20&#1089;&#1077;&#1095;&#1077;&#1085;&#1080;&#1077;\bienie_serdca.mp3" TargetMode="Externa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91;&#1095;&#1077;&#1085;&#1080;&#1082;\Desktop\&#1082;&#1086;&#1085;&#1092;&#1077;&#1088;&#1077;&#1085;&#1094;&#1080;&#1103;\&#1087;&#1088;&#1086;&#1077;&#1082;&#1090;%20&#1079;&#1086;&#1083;&#1086;&#1090;&#1086;&#1077;%20&#1089;&#1077;&#1095;&#1077;&#1085;&#1080;&#1077;\10-N.Rota%20-%20Romeo%20and%20Juliet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728" y="428604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Муниципальное общеобразовательное учреждение Лицей №1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785794"/>
            <a:ext cx="8358246" cy="292387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 проекта </a:t>
            </a:r>
          </a:p>
          <a:p>
            <a:r>
              <a:rPr lang="ru-RU" sz="7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«Золотое сечение в строении человека»</a:t>
            </a:r>
            <a:endParaRPr lang="ru-RU" sz="7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43636" y="3643314"/>
            <a:ext cx="257176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Участники исследования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учащиеся 7А класса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Башлыкова Варвара,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Терехова Анна.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Руководитель проекта учитель математики</a:t>
            </a:r>
          </a:p>
          <a:p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Александрова Г.В.</a:t>
            </a:r>
          </a:p>
        </p:txBody>
      </p:sp>
      <p:pic>
        <p:nvPicPr>
          <p:cNvPr id="10" name="Picture 15" descr="11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357158" y="3714752"/>
            <a:ext cx="1857388" cy="2571768"/>
          </a:xfrm>
          <a:prstGeom prst="rect">
            <a:avLst/>
          </a:prstGeom>
          <a:noFill/>
        </p:spPr>
      </p:pic>
      <p:pic>
        <p:nvPicPr>
          <p:cNvPr id="11" name="Picture 2" descr="C:\Documents and Settings\Admin\Мои документы\золотое сечение\1_files\000_012.jpg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54153" t="62168" r="2657" b="3539"/>
          <a:stretch>
            <a:fillRect/>
          </a:stretch>
        </p:blipFill>
        <p:spPr bwMode="auto">
          <a:xfrm>
            <a:off x="2214546" y="3714752"/>
            <a:ext cx="3714776" cy="242889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571868" y="6286520"/>
            <a:ext cx="2135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Чаплыгин 2011 год 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Рисунки\Новые фоны\post-318-1248678791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4000504"/>
          <a:ext cx="8429680" cy="2214577"/>
        </p:xfrm>
        <a:graphic>
          <a:graphicData uri="http://schemas.openxmlformats.org/drawingml/2006/table">
            <a:tbl>
              <a:tblPr/>
              <a:tblGrid>
                <a:gridCol w="602120"/>
                <a:gridCol w="602120"/>
                <a:gridCol w="602120"/>
                <a:gridCol w="602120"/>
                <a:gridCol w="602120"/>
                <a:gridCol w="602120"/>
                <a:gridCol w="602120"/>
                <a:gridCol w="602120"/>
                <a:gridCol w="602120"/>
                <a:gridCol w="602120"/>
                <a:gridCol w="602120"/>
                <a:gridCol w="602120"/>
                <a:gridCol w="602120"/>
                <a:gridCol w="602120"/>
              </a:tblGrid>
              <a:tr h="9802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Меся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цы</a:t>
                      </a:r>
                      <a:endParaRPr lang="ru-RU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34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1400" b="1" dirty="0">
                          <a:latin typeface="Calibri"/>
                          <a:ea typeface="Calibri"/>
                          <a:cs typeface="Times New Roman"/>
                        </a:rPr>
                        <a:t>Пары кроликов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34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55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89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125"/>
                        </a:spcBef>
                        <a:spcAft>
                          <a:spcPts val="1125"/>
                        </a:spcAft>
                      </a:pPr>
                      <a:r>
                        <a:rPr lang="ru-RU" sz="2400" b="1" dirty="0">
                          <a:latin typeface="Calibri"/>
                          <a:ea typeface="Calibri"/>
                          <a:cs typeface="Times New Roman"/>
                        </a:rPr>
                        <a:t>144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7158" y="857232"/>
            <a:ext cx="45720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Одна из задач гласила «Сколько пар кроликов в один год от одной пары родится». Размышляя на эту тему, Фибоначчи выстроил такой ряд </a:t>
            </a:r>
            <a:r>
              <a:rPr lang="ru-RU" sz="2400" b="1" dirty="0" smtClean="0"/>
              <a:t>чисел:</a:t>
            </a:r>
            <a:endParaRPr lang="ru-RU" sz="2400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357166"/>
            <a:ext cx="392909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Рисунки\Новые фоны\post-318-1248678791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42844" y="285728"/>
            <a:ext cx="8643966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/>
              <a:t>Ряд </a:t>
            </a:r>
            <a:r>
              <a:rPr lang="ru-RU" sz="2800" b="1" dirty="0" smtClean="0"/>
              <a:t>чисел  1, 2, 3, 5, 8, 13, 21, 34, 55, 89, 144, 233, 377,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800" b="1" dirty="0" smtClean="0"/>
              <a:t>610, 987, 1597, 2584, 4181, 6765, 10946…</a:t>
            </a:r>
          </a:p>
          <a:p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1285860"/>
            <a:ext cx="4071966" cy="4031873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Золотая пропорция </a:t>
            </a:r>
          </a:p>
          <a:p>
            <a:r>
              <a:rPr lang="ru-RU" sz="3200" b="1" u="sng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 1 : 1,618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233 / 144 = 1,618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377 / 233 = 1,618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610 / 377 = 1,618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987 / 610 = 1,618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1597 / 987 = 1,618</a:t>
            </a:r>
            <a:b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2584 / 1597 = 1,618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1357298"/>
            <a:ext cx="3786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= 1+2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2214554"/>
            <a:ext cx="30718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 = 2+3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3071810"/>
            <a:ext cx="335758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 = 3 +5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3929066"/>
            <a:ext cx="335755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21 = 8 + 13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282" y="4714884"/>
            <a:ext cx="345158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89 = 34+ 55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5572140"/>
            <a:ext cx="550072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1597 = 610 + 987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488" y="571480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19" name="TextBox 18"/>
          <p:cNvSpPr txBox="1"/>
          <p:nvPr/>
        </p:nvSpPr>
        <p:spPr>
          <a:xfrm>
            <a:off x="3286116" y="571480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000628" y="1571612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786446" y="1857364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572264" y="1357298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612313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5400" i="1" u="sng" dirty="0">
                <a:solidFill>
                  <a:srgbClr val="CC0000"/>
                </a:solidFill>
                <a:effectLst/>
                <a:latin typeface="Monotype Corsiva" pitchFamily="66" charset="0"/>
              </a:rPr>
              <a:t>Человек – мера всех вещей   </a:t>
            </a:r>
            <a:br>
              <a:rPr lang="ru-RU" sz="5400" i="1" u="sng" dirty="0">
                <a:solidFill>
                  <a:srgbClr val="CC0000"/>
                </a:solidFill>
                <a:effectLst/>
                <a:latin typeface="Monotype Corsiva" pitchFamily="66" charset="0"/>
              </a:rPr>
            </a:br>
            <a:r>
              <a:rPr lang="ru-RU" sz="5400" i="1" u="sng" dirty="0">
                <a:solidFill>
                  <a:srgbClr val="CC0000"/>
                </a:solidFill>
                <a:effectLst/>
                <a:latin typeface="Monotype Corsiva" pitchFamily="66" charset="0"/>
              </a:rPr>
              <a:t>             </a:t>
            </a:r>
            <a:r>
              <a:rPr lang="ru-RU" sz="4000" i="1" u="sng" dirty="0">
                <a:solidFill>
                  <a:srgbClr val="CC0000"/>
                </a:solidFill>
                <a:effectLst/>
                <a:latin typeface="Monotype Corsiva" pitchFamily="66" charset="0"/>
              </a:rPr>
              <a:t>Древнегреческий философ</a:t>
            </a:r>
            <a:r>
              <a:rPr lang="ru-RU" sz="5400" i="1" u="sng" dirty="0">
                <a:solidFill>
                  <a:srgbClr val="CC0000"/>
                </a:solidFill>
                <a:effectLst/>
                <a:latin typeface="Monotype Corsiva" pitchFamily="66" charset="0"/>
              </a:rPr>
              <a:t> </a:t>
            </a:r>
            <a:r>
              <a:rPr lang="ru-RU" sz="4000" i="1" u="sng" dirty="0">
                <a:solidFill>
                  <a:srgbClr val="CC0000"/>
                </a:solidFill>
                <a:effectLst/>
                <a:latin typeface="Monotype Corsiva" pitchFamily="66" charset="0"/>
              </a:rPr>
              <a:t>Протагор</a:t>
            </a:r>
          </a:p>
        </p:txBody>
      </p:sp>
      <p:sp>
        <p:nvSpPr>
          <p:cNvPr id="22533" name="Rectangle 5"/>
          <p:cNvSpPr>
            <a:spLocks noGrp="1" noRot="1" noChangeArrowheads="1"/>
          </p:cNvSpPr>
          <p:nvPr>
            <p:ph idx="1"/>
          </p:nvPr>
        </p:nvSpPr>
        <p:spPr>
          <a:xfrm>
            <a:off x="3059113" y="1773238"/>
            <a:ext cx="6084887" cy="4679950"/>
          </a:xfrm>
          <a:noFill/>
          <a:ln/>
        </p:spPr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/>
              <a:t>     </a:t>
            </a:r>
            <a:endParaRPr lang="ru-RU" dirty="0">
              <a:effectLst/>
            </a:endParaRPr>
          </a:p>
        </p:txBody>
      </p:sp>
      <p:pic>
        <p:nvPicPr>
          <p:cNvPr id="22534" name="Picture 6" descr="vinci-homme-vitruv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12" y="1857364"/>
            <a:ext cx="3571900" cy="4464050"/>
          </a:xfrm>
          <a:prstGeom prst="rect">
            <a:avLst/>
          </a:prstGeom>
          <a:noFill/>
        </p:spPr>
      </p:pic>
      <p:pic>
        <p:nvPicPr>
          <p:cNvPr id="7" name="21-James Last - Andante Aus Sinfonia Concertanite Kv 364 (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607219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4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9" descr="11"/>
          <p:cNvPicPr>
            <a:picLocks noChangeAspect="1" noChangeArrowheads="1"/>
          </p:cNvPicPr>
          <p:nvPr/>
        </p:nvPicPr>
        <p:blipFill>
          <a:blip r:embed="rId4"/>
          <a:srcRect l="4977" r="12007"/>
          <a:stretch>
            <a:fillRect/>
          </a:stretch>
        </p:blipFill>
        <p:spPr>
          <a:xfrm>
            <a:off x="4786314" y="928670"/>
            <a:ext cx="3600450" cy="5545138"/>
          </a:xfrm>
          <a:prstGeom prst="rect">
            <a:avLst/>
          </a:prstGeom>
          <a:noFill/>
          <a:ln/>
        </p:spPr>
      </p:pic>
      <p:sp>
        <p:nvSpPr>
          <p:cNvPr id="7" name="Прямоугольник 6"/>
          <p:cNvSpPr/>
          <p:nvPr/>
        </p:nvSpPr>
        <p:spPr>
          <a:xfrm>
            <a:off x="500034" y="785794"/>
            <a:ext cx="45720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Золотое сечение</a:t>
            </a:r>
          </a:p>
          <a:p>
            <a:pPr algn="ctr">
              <a:buFont typeface="Wingdings" pitchFamily="2" charset="2"/>
              <a:buNone/>
            </a:pPr>
            <a:endParaRPr lang="ru-RU" sz="2400" dirty="0" smtClean="0"/>
          </a:p>
          <a:p>
            <a:pPr algn="ctr">
              <a:buFont typeface="Wingdings" pitchFamily="2" charset="2"/>
              <a:buNone/>
            </a:pPr>
            <a:endParaRPr lang="ru-RU" sz="2400" dirty="0" smtClean="0"/>
          </a:p>
          <a:p>
            <a:pPr algn="ctr">
              <a:buFont typeface="Wingdings" pitchFamily="2" charset="2"/>
              <a:buNone/>
            </a:pPr>
            <a:endParaRPr lang="ru-RU" sz="2400" dirty="0" smtClean="0"/>
          </a:p>
          <a:p>
            <a:pPr algn="ctr">
              <a:buFont typeface="Wingdings" pitchFamily="2" charset="2"/>
              <a:buNone/>
            </a:pPr>
            <a:endParaRPr lang="ru-RU" sz="2400" dirty="0" smtClean="0"/>
          </a:p>
          <a:p>
            <a:pPr algn="ctr">
              <a:buFont typeface="Wingdings" pitchFamily="2" charset="2"/>
              <a:buNone/>
            </a:pPr>
            <a:r>
              <a:rPr lang="ru-RU" sz="2800" b="1" dirty="0" smtClean="0"/>
              <a:t>1:Х=Х:(1-Х).</a:t>
            </a:r>
          </a:p>
          <a:p>
            <a:pPr algn="ctr">
              <a:buFont typeface="Wingdings" pitchFamily="2" charset="2"/>
              <a:buNone/>
            </a:pPr>
            <a:endParaRPr lang="ru-RU" sz="2800" b="1" dirty="0" smtClean="0"/>
          </a:p>
          <a:p>
            <a:pPr algn="ctr">
              <a:buFont typeface="Wingdings" pitchFamily="2" charset="2"/>
              <a:buNone/>
            </a:pPr>
            <a:r>
              <a:rPr lang="ru-RU" sz="2800" b="1" dirty="0" smtClean="0"/>
              <a:t>Х = 0,618… (1, 618)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429652" y="2071678"/>
            <a:ext cx="5902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ahoma" pitchFamily="34" charset="0"/>
              </a:rPr>
              <a:t>1-Х</a:t>
            </a:r>
            <a:endParaRPr lang="ru-RU" b="1" dirty="0">
              <a:latin typeface="Tahom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528" y="4000504"/>
            <a:ext cx="343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ahoma" pitchFamily="34" charset="0"/>
              </a:rPr>
              <a:t>Х</a:t>
            </a:r>
            <a:endParaRPr lang="ru-RU" b="1" dirty="0"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Золотое сечение. Золотые пропорции в фигуре человека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1071546"/>
            <a:ext cx="235745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34" y="428604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Золотые пропорции в фигуре человека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429124" y="1071546"/>
            <a:ext cx="4500594" cy="41434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Пропорции </a:t>
            </a:r>
            <a:r>
              <a:rPr lang="ru-RU" sz="2400" b="1" dirty="0">
                <a:solidFill>
                  <a:schemeClr val="tx1"/>
                </a:solidFill>
              </a:rPr>
              <a:t>мужского </a:t>
            </a:r>
            <a:r>
              <a:rPr lang="ru-RU" sz="2400" b="1" dirty="0" smtClean="0">
                <a:solidFill>
                  <a:schemeClr val="tx1"/>
                </a:solidFill>
              </a:rPr>
              <a:t>тела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 </a:t>
            </a:r>
            <a:r>
              <a:rPr lang="ru-RU" sz="2400" b="1" dirty="0" smtClean="0">
                <a:solidFill>
                  <a:schemeClr val="tx1"/>
                </a:solidFill>
              </a:rPr>
              <a:t>8 :13 </a:t>
            </a:r>
            <a:r>
              <a:rPr lang="ru-RU" sz="2400" b="1" dirty="0">
                <a:solidFill>
                  <a:schemeClr val="tx1"/>
                </a:solidFill>
              </a:rPr>
              <a:t>= </a:t>
            </a:r>
            <a:r>
              <a:rPr lang="ru-RU" sz="2400" b="1" dirty="0" smtClean="0">
                <a:solidFill>
                  <a:schemeClr val="tx1"/>
                </a:solidFill>
              </a:rPr>
              <a:t>0,615 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пропорции </a:t>
            </a:r>
            <a:r>
              <a:rPr lang="ru-RU" sz="2400" b="1" dirty="0">
                <a:solidFill>
                  <a:schemeClr val="tx1"/>
                </a:solidFill>
              </a:rPr>
              <a:t>женского </a:t>
            </a:r>
            <a:r>
              <a:rPr lang="ru-RU" sz="2400" b="1" dirty="0" smtClean="0">
                <a:solidFill>
                  <a:schemeClr val="tx1"/>
                </a:solidFill>
              </a:rPr>
              <a:t>тела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5 : 8 = 0,625. 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У новорожденного пропорция </a:t>
            </a:r>
            <a:r>
              <a:rPr lang="ru-RU" sz="2400" b="1" dirty="0">
                <a:solidFill>
                  <a:schemeClr val="tx1"/>
                </a:solidFill>
              </a:rPr>
              <a:t>составляет отношение 1 : 1,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к </a:t>
            </a:r>
            <a:r>
              <a:rPr lang="ru-RU" sz="2400" b="1" dirty="0">
                <a:solidFill>
                  <a:schemeClr val="tx1"/>
                </a:solidFill>
              </a:rPr>
              <a:t>13 годам она равна </a:t>
            </a:r>
            <a:r>
              <a:rPr lang="ru-RU" sz="2400" b="1" dirty="0" smtClean="0">
                <a:solidFill>
                  <a:schemeClr val="tx1"/>
                </a:solidFill>
              </a:rPr>
              <a:t>0,641 , 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а </a:t>
            </a:r>
            <a:r>
              <a:rPr lang="ru-RU" sz="2400" b="1" dirty="0">
                <a:solidFill>
                  <a:schemeClr val="tx1"/>
                </a:solidFill>
              </a:rPr>
              <a:t>к 21 году равняется мужской. </a:t>
            </a:r>
          </a:p>
        </p:txBody>
      </p:sp>
      <p:sp>
        <p:nvSpPr>
          <p:cNvPr id="7" name="Овал 6"/>
          <p:cNvSpPr/>
          <p:nvPr/>
        </p:nvSpPr>
        <p:spPr>
          <a:xfrm rot="5400000">
            <a:off x="1571604" y="3500438"/>
            <a:ext cx="500066" cy="5000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43108" y="3571876"/>
            <a:ext cx="1847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14348" y="285728"/>
            <a:ext cx="79217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Золотые пропорции </a:t>
            </a:r>
            <a:r>
              <a:rPr lang="ru-RU" sz="3200" b="1" dirty="0" smtClean="0">
                <a:solidFill>
                  <a:srgbClr val="C00000"/>
                </a:solidFill>
              </a:rPr>
              <a:t>в </a:t>
            </a:r>
            <a:r>
              <a:rPr lang="ru-RU" sz="3200" b="1" dirty="0">
                <a:solidFill>
                  <a:srgbClr val="C00000"/>
                </a:solidFill>
              </a:rPr>
              <a:t>частях тела человека</a:t>
            </a:r>
          </a:p>
        </p:txBody>
      </p:sp>
      <p:pic>
        <p:nvPicPr>
          <p:cNvPr id="7" name="Picture 4" descr="zs_p1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/>
          <a:stretch>
            <a:fillRect/>
          </a:stretch>
        </p:blipFill>
        <p:spPr>
          <a:xfrm>
            <a:off x="1149351" y="857232"/>
            <a:ext cx="3065459" cy="5786478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2428860" y="371475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Rectangle 29"/>
          <p:cNvSpPr>
            <a:spLocks noChangeArrowheads="1"/>
          </p:cNvSpPr>
          <p:nvPr/>
        </p:nvSpPr>
        <p:spPr bwMode="auto">
          <a:xfrm>
            <a:off x="785786" y="2000240"/>
            <a:ext cx="792163" cy="39608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dirty="0"/>
          </a:p>
        </p:txBody>
      </p:sp>
      <p:pic>
        <p:nvPicPr>
          <p:cNvPr id="13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" name="Picture 4" descr="zs_p11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/>
          <a:stretch>
            <a:fillRect/>
          </a:stretch>
        </p:blipFill>
        <p:spPr>
          <a:xfrm>
            <a:off x="1149350" y="214291"/>
            <a:ext cx="3262313" cy="6500858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5715008" y="1785926"/>
            <a:ext cx="7191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b="1" dirty="0" smtClean="0">
                <a:solidFill>
                  <a:srgbClr val="FF0000"/>
                </a:solidFill>
              </a:rPr>
              <a:t>a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57620" y="4786322"/>
            <a:ext cx="332142" cy="46166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/>
              <a:t>а</a:t>
            </a:r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000100" y="3071810"/>
            <a:ext cx="332142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400" dirty="0" smtClean="0"/>
              <a:t>а</a:t>
            </a:r>
            <a:endParaRPr lang="ru-RU" sz="24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3571868" y="2214554"/>
            <a:ext cx="332142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400" dirty="0" smtClean="0"/>
              <a:t>а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1428728" y="2857497"/>
            <a:ext cx="14287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5715008" y="2428868"/>
            <a:ext cx="7858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в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57290" y="3643314"/>
            <a:ext cx="21431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1071538" y="1857364"/>
            <a:ext cx="28575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3500430" y="5357826"/>
            <a:ext cx="285752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29" name="TextBox 28"/>
          <p:cNvSpPr txBox="1"/>
          <p:nvPr/>
        </p:nvSpPr>
        <p:spPr>
          <a:xfrm>
            <a:off x="4000496" y="1428736"/>
            <a:ext cx="21431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</a:t>
            </a:r>
            <a:endParaRPr lang="ru-RU" sz="2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7072330" y="2143116"/>
            <a:ext cx="176202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dirty="0" smtClean="0">
                <a:solidFill>
                  <a:srgbClr val="FF0000"/>
                </a:solidFill>
              </a:rPr>
              <a:t>1</a:t>
            </a:r>
            <a:r>
              <a:rPr lang="en-US" sz="5400" b="1" dirty="0" smtClean="0">
                <a:solidFill>
                  <a:srgbClr val="FF0000"/>
                </a:solidFill>
              </a:rPr>
              <a:t>,6</a:t>
            </a:r>
            <a:r>
              <a:rPr lang="ru-RU" sz="5400" b="1" dirty="0" smtClean="0">
                <a:solidFill>
                  <a:srgbClr val="FF0000"/>
                </a:solidFill>
              </a:rPr>
              <a:t>18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643702" y="2214554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 smtClean="0">
                <a:solidFill>
                  <a:srgbClr val="FF0000"/>
                </a:solidFill>
                <a:cs typeface="Arial" charset="0"/>
              </a:rPr>
              <a:t>≈</a:t>
            </a:r>
            <a:endParaRPr lang="ru-RU" sz="4800" b="1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32" name="Line 44"/>
          <p:cNvSpPr>
            <a:spLocks noChangeShapeType="1"/>
          </p:cNvSpPr>
          <p:nvPr/>
        </p:nvSpPr>
        <p:spPr bwMode="auto">
          <a:xfrm>
            <a:off x="5543550" y="2614613"/>
            <a:ext cx="10096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2500298" y="3429000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786446" y="3786190"/>
            <a:ext cx="5261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b="1" dirty="0" smtClean="0">
                <a:solidFill>
                  <a:srgbClr val="FF0000"/>
                </a:solidFill>
              </a:rPr>
              <a:t>a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86446" y="3214686"/>
            <a:ext cx="5277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в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4" name="Line 44"/>
          <p:cNvSpPr>
            <a:spLocks noChangeShapeType="1"/>
          </p:cNvSpPr>
          <p:nvPr/>
        </p:nvSpPr>
        <p:spPr bwMode="auto">
          <a:xfrm>
            <a:off x="5500694" y="4000504"/>
            <a:ext cx="100965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6572264" y="3500438"/>
            <a:ext cx="52931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dirty="0" smtClean="0">
                <a:solidFill>
                  <a:srgbClr val="FF0000"/>
                </a:solidFill>
                <a:cs typeface="Arial" charset="0"/>
              </a:rPr>
              <a:t>≈</a:t>
            </a:r>
            <a:endParaRPr lang="ru-RU" sz="5400" b="1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072330" y="3571876"/>
            <a:ext cx="176683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5400" b="1" dirty="0" smtClean="0">
                <a:solidFill>
                  <a:srgbClr val="FF0000"/>
                </a:solidFill>
              </a:rPr>
              <a:t>0</a:t>
            </a:r>
            <a:r>
              <a:rPr lang="en-US" sz="5400" b="1" dirty="0" smtClean="0">
                <a:solidFill>
                  <a:srgbClr val="FF0000"/>
                </a:solidFill>
              </a:rPr>
              <a:t>,6</a:t>
            </a:r>
            <a:r>
              <a:rPr lang="ru-RU" sz="5400" b="1" dirty="0" smtClean="0">
                <a:solidFill>
                  <a:srgbClr val="FF0000"/>
                </a:solidFill>
              </a:rPr>
              <a:t>18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Золотое сечение. Золотые пропорции в частях тела человека"/>
          <p:cNvPicPr/>
          <p:nvPr/>
        </p:nvPicPr>
        <p:blipFill>
          <a:blip r:embed="rId4"/>
          <a:srcRect r="52809"/>
          <a:stretch>
            <a:fillRect/>
          </a:stretch>
        </p:blipFill>
        <p:spPr bwMode="auto">
          <a:xfrm>
            <a:off x="2500298" y="1500174"/>
            <a:ext cx="385765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14348" y="428604"/>
            <a:ext cx="79217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Золотые пропорции </a:t>
            </a:r>
            <a:r>
              <a:rPr lang="ru-RU" sz="3200" b="1" dirty="0" smtClean="0">
                <a:solidFill>
                  <a:srgbClr val="C00000"/>
                </a:solidFill>
              </a:rPr>
              <a:t>в </a:t>
            </a:r>
            <a:r>
              <a:rPr lang="ru-RU" sz="3200" b="1" dirty="0">
                <a:solidFill>
                  <a:srgbClr val="C00000"/>
                </a:solidFill>
              </a:rPr>
              <a:t>частях тела человека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500430" y="857232"/>
            <a:ext cx="2738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Рука человека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C:\Documents and Settings\Admin\Мои документы\проект золотое сечение\1-1-0-18_files\ruka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2000240"/>
            <a:ext cx="3286148" cy="3714776"/>
          </a:xfrm>
          <a:prstGeom prst="rect">
            <a:avLst/>
          </a:prstGeom>
          <a:noFill/>
        </p:spPr>
      </p:pic>
      <p:pic>
        <p:nvPicPr>
          <p:cNvPr id="7" name="Picture 2" descr="C:\Documents and Settings\Admin\Мои документы\золотое сечение\1_files\000_009.jpg"/>
          <p:cNvPicPr>
            <a:picLocks noChangeAspect="1" noChangeArrowheads="1"/>
          </p:cNvPicPr>
          <p:nvPr/>
        </p:nvPicPr>
        <p:blipFill>
          <a:blip r:embed="rId5"/>
          <a:srcRect l="5814" t="14412" r="65947" b="58980"/>
          <a:stretch>
            <a:fillRect/>
          </a:stretch>
        </p:blipFill>
        <p:spPr bwMode="auto">
          <a:xfrm>
            <a:off x="785786" y="2071678"/>
            <a:ext cx="2428892" cy="17145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3" descr="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571480"/>
            <a:ext cx="2786062" cy="432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z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928670"/>
            <a:ext cx="3643338" cy="514353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 flipH="1" flipV="1">
            <a:off x="4643438" y="4429132"/>
            <a:ext cx="214314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85720" y="492919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Arial" charset="0"/>
                <a:cs typeface="Arial" charset="0"/>
              </a:rPr>
              <a:t> </a:t>
            </a:r>
            <a:endParaRPr lang="ru-RU" b="1" dirty="0"/>
          </a:p>
        </p:txBody>
      </p:sp>
      <p:pic>
        <p:nvPicPr>
          <p:cNvPr id="13" name="Picture 15" descr="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2786058"/>
            <a:ext cx="2286016" cy="35179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золотое сечение редактировано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remove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571604" y="1214422"/>
            <a:ext cx="48288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Проблемный вопрос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2357430"/>
            <a:ext cx="71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 ли красивое подчинено закону «Золотого сечения»?</a:t>
            </a:r>
            <a:endParaRPr lang="ru-RU" sz="3200" b="1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00298" y="500042"/>
            <a:ext cx="516942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Золотая пропорция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 строении легких человека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785926"/>
            <a:ext cx="292895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500562" y="2500306"/>
            <a:ext cx="44291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Соотношение длины коротких </a:t>
            </a:r>
          </a:p>
          <a:p>
            <a:r>
              <a:rPr lang="ru-RU" sz="2400" b="1" dirty="0" smtClean="0"/>
              <a:t>и длинных бронхов также</a:t>
            </a:r>
          </a:p>
          <a:p>
            <a:r>
              <a:rPr lang="ru-RU" sz="2400" b="1" dirty="0" smtClean="0"/>
              <a:t> составляет золотое сечение и</a:t>
            </a:r>
          </a:p>
          <a:p>
            <a:r>
              <a:rPr lang="ru-RU" sz="2400" b="1" dirty="0" smtClean="0"/>
              <a:t> равно 1:1,618.</a:t>
            </a:r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500166" y="500042"/>
            <a:ext cx="6030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Золотое сечение в ухе человека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C:\Documents and Settings\Admin\Мои документы\золотое сечение\1_files\000_006.jpg"/>
          <p:cNvPicPr>
            <a:picLocks noChangeAspect="1" noChangeArrowheads="1"/>
          </p:cNvPicPr>
          <p:nvPr/>
        </p:nvPicPr>
        <p:blipFill>
          <a:blip r:embed="rId4"/>
          <a:srcRect l="24917" t="44318" r="21096" b="3409"/>
          <a:stretch>
            <a:fillRect/>
          </a:stretch>
        </p:blipFill>
        <p:spPr bwMode="auto">
          <a:xfrm>
            <a:off x="2143108" y="1928802"/>
            <a:ext cx="4643470" cy="342902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357950" y="3786190"/>
            <a:ext cx="1071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«Улитка»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143240" y="571480"/>
            <a:ext cx="27314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Ритмы сердца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1142984"/>
            <a:ext cx="8215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n w="10541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Bookman Old Style" pitchFamily="18" charset="0"/>
              </a:rPr>
              <a:t>Сердце  бьется непрерывно – </a:t>
            </a:r>
          </a:p>
          <a:p>
            <a:pPr algn="ctr"/>
            <a:r>
              <a:rPr lang="ru-RU" sz="2800" b="1" i="1" dirty="0" smtClean="0">
                <a:ln w="10541" cmpd="sng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Bookman Old Style" pitchFamily="18" charset="0"/>
              </a:rPr>
              <a:t>от рождения человека до его смерти.</a:t>
            </a:r>
            <a:endParaRPr lang="ru-RU" sz="2800" b="1" i="1" dirty="0">
              <a:ln w="10541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pic>
        <p:nvPicPr>
          <p:cNvPr id="5" name="Picture 2" descr="C:\Documents and Settings\Admin\Мои документы\золотое сечение\1_files\000_013.jpg"/>
          <p:cNvPicPr>
            <a:picLocks noChangeAspect="1" noChangeArrowheads="1"/>
          </p:cNvPicPr>
          <p:nvPr/>
        </p:nvPicPr>
        <p:blipFill>
          <a:blip r:embed="rId5"/>
          <a:srcRect l="2492" t="35399" r="44352" b="2433"/>
          <a:stretch>
            <a:fillRect/>
          </a:stretch>
        </p:blipFill>
        <p:spPr bwMode="auto">
          <a:xfrm>
            <a:off x="571472" y="2214554"/>
            <a:ext cx="4572032" cy="4014793"/>
          </a:xfrm>
          <a:prstGeom prst="rect">
            <a:avLst/>
          </a:prstGeom>
          <a:noFill/>
        </p:spPr>
      </p:pic>
      <p:pic>
        <p:nvPicPr>
          <p:cNvPr id="11" name="bienie_serdc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7929586" y="6286520"/>
            <a:ext cx="304800" cy="3048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214910" y="3000372"/>
            <a:ext cx="3929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длительности систолы, диастолы и полного сердечного цикла соотносятся между собой в пропорции 0,382 : 0,618 : 1</a:t>
            </a:r>
            <a:endParaRPr lang="ru-RU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2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14348" y="343782"/>
          <a:ext cx="8001060" cy="6305672"/>
        </p:xfrm>
        <a:graphic>
          <a:graphicData uri="http://schemas.openxmlformats.org/drawingml/2006/table">
            <a:tbl>
              <a:tblPr firstRow="1" bandRow="1">
                <a:solidFill>
                  <a:schemeClr val="bg1"/>
                </a:solidFill>
                <a:tableStyleId>{5940675A-B579-460E-94D1-54222C63F5DA}</a:tableStyleId>
              </a:tblPr>
              <a:tblGrid>
                <a:gridCol w="1285886"/>
                <a:gridCol w="1714512"/>
                <a:gridCol w="1928826"/>
                <a:gridCol w="928694"/>
                <a:gridCol w="1071570"/>
                <a:gridCol w="1071572"/>
              </a:tblGrid>
              <a:tr h="584888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Девочки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Расстояние от пупа до пола (Р¹)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Расстояние от пупа до макушки (Р²)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Р¹</a:t>
                      </a:r>
                      <a:r>
                        <a:rPr lang="en-US" sz="1600" b="1" dirty="0" smtClean="0"/>
                        <a:t>\</a:t>
                      </a:r>
                      <a:r>
                        <a:rPr lang="ru-RU" sz="1600" b="1" dirty="0" smtClean="0"/>
                        <a:t>Р²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Рост (Р³)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Р³\Р¹</a:t>
                      </a:r>
                      <a:endParaRPr lang="ru-RU" sz="1600" b="1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Калинина В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1,76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166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1,56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Бахмудова Ш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Озерова Д.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1,75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146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1,57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Седых В.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1,72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161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1,58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Михайлова А.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162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1,59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Своеволина А.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160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1,62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Черешнева Л.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160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Чаплыгина Ю.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1,71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144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1,58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Мацук Д.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1,78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1,56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Исаева А.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1,8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1,56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Сидерквист К.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1,82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161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1,56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Ахмадова М.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1,78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145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1,56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Страхова Е.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140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1,64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Терехова</a:t>
                      </a:r>
                      <a:r>
                        <a:rPr lang="ru-RU" sz="1400" b="0" i="0" baseline="0" dirty="0" smtClean="0"/>
                        <a:t> А.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Башлыкова В.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1" i="0" dirty="0" smtClean="0"/>
                        <a:t>среднее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1,7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1,585</a:t>
                      </a:r>
                      <a:endParaRPr lang="ru-RU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785794"/>
          <a:ext cx="8143931" cy="4755999"/>
        </p:xfrm>
        <a:graphic>
          <a:graphicData uri="http://schemas.openxmlformats.org/drawingml/2006/table">
            <a:tbl>
              <a:tblPr firstRow="1" bandRow="1">
                <a:solidFill>
                  <a:schemeClr val="bg1"/>
                </a:solidFill>
                <a:tableStyleId>{5940675A-B579-460E-94D1-54222C63F5DA}</a:tableStyleId>
              </a:tblPr>
              <a:tblGrid>
                <a:gridCol w="1357322"/>
                <a:gridCol w="1829433"/>
                <a:gridCol w="1912052"/>
                <a:gridCol w="920618"/>
                <a:gridCol w="1062252"/>
                <a:gridCol w="1062254"/>
              </a:tblGrid>
              <a:tr h="584888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Мальчики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/>
                        <a:t>Расстояние от пупа до пола (Р¹)</a:t>
                      </a:r>
                    </a:p>
                    <a:p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Расстояние от пупа до макушки (Р²)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Р¹</a:t>
                      </a:r>
                      <a:r>
                        <a:rPr lang="en-US" sz="1600" b="1" dirty="0" smtClean="0"/>
                        <a:t>\</a:t>
                      </a:r>
                      <a:r>
                        <a:rPr lang="ru-RU" sz="1600" b="1" dirty="0" smtClean="0"/>
                        <a:t>Р²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Рост (Р³)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Р³\Р¹</a:t>
                      </a:r>
                      <a:endParaRPr lang="ru-RU" sz="1600" b="1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Гумилев П.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58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1,672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1,598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Ковалев М.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1,767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160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1,566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Мелешкин А.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114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1,727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180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1,579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Рогожкин Е.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89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1,561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146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1,640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Беломытцев Д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1,613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162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1,620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Кондрев П.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1,492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1,681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Литвинов П.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1,492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1,670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Крылов</a:t>
                      </a:r>
                      <a:r>
                        <a:rPr lang="ru-RU" sz="1400" b="0" i="0" baseline="0" dirty="0" smtClean="0"/>
                        <a:t> И.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1,673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147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1,598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Козачук В.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1,621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173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1,617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0" i="0" dirty="0" smtClean="0"/>
                        <a:t>Веревкин С.</a:t>
                      </a:r>
                      <a:endParaRPr lang="ru-RU" sz="1400" b="0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1,683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161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1,594</a:t>
                      </a:r>
                      <a:endParaRPr lang="ru-RU" sz="1600" dirty="0"/>
                    </a:p>
                  </a:txBody>
                  <a:tcPr/>
                </a:tc>
              </a:tr>
              <a:tr h="357549">
                <a:tc>
                  <a:txBody>
                    <a:bodyPr/>
                    <a:lstStyle/>
                    <a:p>
                      <a:r>
                        <a:rPr lang="ru-RU" sz="1400" b="1" i="0" dirty="0" smtClean="0"/>
                        <a:t>Среднее</a:t>
                      </a:r>
                      <a:endParaRPr lang="ru-RU" sz="1400" b="1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1,630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1,616</a:t>
                      </a:r>
                      <a:endParaRPr lang="ru-RU" sz="1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42910" y="1285860"/>
            <a:ext cx="7858180" cy="37856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Вывод</a:t>
            </a:r>
          </a:p>
          <a:p>
            <a:pPr algn="just"/>
            <a:r>
              <a:rPr lang="ru-RU" sz="28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Законам «Золотого сечения», то есть абсолютной гармонии, подчиняются не только плоды человеческой деятельности, но и сам человек, его внутренние органы и системы.</a:t>
            </a:r>
          </a:p>
          <a:p>
            <a:pPr algn="just"/>
            <a:endParaRPr lang="ru-RU" sz="2800" b="1" dirty="0" smtClean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just"/>
            <a:r>
              <a:rPr lang="ru-RU" sz="28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Гармоничнее сложены на сегодняшний момент мальчики нашего класса.</a:t>
            </a:r>
            <a:endParaRPr lang="ru-RU" sz="2800" b="1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42976" y="857232"/>
            <a:ext cx="6314549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Информационные ресурсы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1859340"/>
            <a:ext cx="7000924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alibri" pitchFamily="34" charset="0"/>
                <a:cs typeface="Times New Roman" pitchFamily="18" charset="0"/>
              </a:rPr>
              <a:t>Аксенова М. “Энциклопедия для детей Аванта+”. Том 11, 2006г.</a:t>
            </a:r>
          </a:p>
          <a:p>
            <a:r>
              <a:rPr lang="ru-RU" sz="2400" b="1" dirty="0" smtClean="0">
                <a:latin typeface="Calibri" pitchFamily="34" charset="0"/>
                <a:cs typeface="Times New Roman" pitchFamily="18" charset="0"/>
              </a:rPr>
              <a:t>БЭКМ – электронная энциклопедия. “Кирилл и Мефодий”.</a:t>
            </a:r>
          </a:p>
          <a:p>
            <a:r>
              <a:rPr lang="ru-RU" sz="2400" b="1" dirty="0" smtClean="0">
                <a:latin typeface="Calibri" pitchFamily="34" charset="0"/>
                <a:cs typeface="Times New Roman" pitchFamily="18" charset="0"/>
              </a:rPr>
              <a:t>Васютинский Н. Золотая пропорция. – М.: Молодая гвардия, 2005г.</a:t>
            </a:r>
          </a:p>
          <a:p>
            <a:r>
              <a:rPr lang="ru-RU" sz="2400" b="1" dirty="0" smtClean="0">
                <a:latin typeface="Calibri" pitchFamily="34" charset="0"/>
                <a:cs typeface="Times New Roman" pitchFamily="18" charset="0"/>
              </a:rPr>
              <a:t>Волошинов А. В. “Математика и искусство” 2005 г. “Просвещение”.</a:t>
            </a:r>
          </a:p>
          <a:p>
            <a:r>
              <a:rPr lang="ru-RU" sz="2400" b="1" dirty="0" smtClean="0">
                <a:latin typeface="Calibri" pitchFamily="34" charset="0"/>
                <a:cs typeface="Times New Roman" pitchFamily="18" charset="0"/>
              </a:rPr>
              <a:t>Коробко В.И., Коробко Г.Н.; М., АСВ Издательство, 2002 г. “Золотая пропорция и человек”.</a:t>
            </a:r>
          </a:p>
          <a:p>
            <a:pPr>
              <a:lnSpc>
                <a:spcPct val="150000"/>
              </a:lnSpc>
            </a:pPr>
            <a:endParaRPr lang="ru-RU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910" y="928670"/>
            <a:ext cx="828680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Цели исследования</a:t>
            </a:r>
          </a:p>
          <a:p>
            <a:pPr>
              <a:buFont typeface="Wingdings" pitchFamily="2" charset="2"/>
              <a:buChar char="§"/>
            </a:pPr>
            <a:endParaRPr lang="ru-RU" sz="3200" b="1" dirty="0" smtClean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Воспользовавшись различной литературой,</a:t>
            </a:r>
          </a:p>
          <a:p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справочными материалами,  получить наиболее полное представление по теме «Золотое сечение».</a:t>
            </a:r>
          </a:p>
          <a:p>
            <a:endParaRPr lang="ru-RU" sz="3200" b="1" dirty="0" smtClean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Рассмотреть применение «Золотого сечения» в анатомии человеческого тела.</a:t>
            </a:r>
            <a:endParaRPr lang="ru-RU" sz="3200" b="1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9" y="1000108"/>
            <a:ext cx="81439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Задачи проекта</a:t>
            </a:r>
          </a:p>
          <a:p>
            <a:endParaRPr lang="ru-RU" sz="3200" b="1" dirty="0" smtClean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Расширить представление о связи математики со строением человеческого тела.</a:t>
            </a:r>
            <a:endParaRPr lang="ru-RU" sz="3200" b="1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85787" y="1000108"/>
            <a:ext cx="78581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Гипотеза</a:t>
            </a:r>
          </a:p>
          <a:p>
            <a:endParaRPr lang="ru-RU" sz="3200" b="1" dirty="0" smtClean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считаем , что человеческое тело построено по законам «Золотого сечения». </a:t>
            </a:r>
          </a:p>
          <a:p>
            <a:endParaRPr lang="ru-RU" sz="3200" b="1" dirty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Documents and Settings\Admin\Рабочий стол\Рисунки\Новые фоны\post-318-1248678773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714356"/>
            <a:ext cx="800105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Ход работы</a:t>
            </a:r>
          </a:p>
          <a:p>
            <a:pPr>
              <a:buFont typeface="Wingdings" pitchFamily="2" charset="2"/>
              <a:buChar char="§"/>
            </a:pPr>
            <a:endParaRPr lang="ru-RU" sz="3200" b="1" dirty="0" smtClean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Познакомиться с  последовательностью чисел Фибоначчи.</a:t>
            </a:r>
          </a:p>
          <a:p>
            <a:endParaRPr lang="ru-RU" sz="3200" b="1" dirty="0" smtClean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Рассмотреть «золотые» пропорции в строении человеческого тела.</a:t>
            </a:r>
          </a:p>
          <a:p>
            <a:endParaRPr lang="ru-RU" sz="3200" b="1" dirty="0" smtClean="0">
              <a:ln w="1905"/>
              <a:solidFill>
                <a:schemeClr val="accent3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32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Выяснить, девочки или мальчики нашего класса сложены гармоничнее.</a:t>
            </a:r>
          </a:p>
          <a:p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0" name="Text Box 6"/>
          <p:cNvSpPr txBox="1">
            <a:spLocks noChangeArrowheads="1"/>
          </p:cNvSpPr>
          <p:nvPr/>
        </p:nvSpPr>
        <p:spPr bwMode="auto">
          <a:xfrm>
            <a:off x="3870325" y="5589588"/>
            <a:ext cx="53292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dirty="0"/>
              <a:t>Галилео Галилей</a:t>
            </a:r>
          </a:p>
        </p:txBody>
      </p:sp>
      <p:sp>
        <p:nvSpPr>
          <p:cNvPr id="62471" name="Webpage"/>
          <p:cNvSpPr>
            <a:spLocks noEditPoints="1" noChangeArrowheads="1"/>
          </p:cNvSpPr>
          <p:nvPr/>
        </p:nvSpPr>
        <p:spPr bwMode="auto">
          <a:xfrm>
            <a:off x="-215900" y="-242888"/>
            <a:ext cx="9359900" cy="11347451"/>
          </a:xfrm>
          <a:custGeom>
            <a:avLst/>
            <a:gdLst>
              <a:gd name="T0" fmla="*/ 5187 w 21600"/>
              <a:gd name="T1" fmla="*/ 21600 h 21600"/>
              <a:gd name="T2" fmla="*/ 0 w 21600"/>
              <a:gd name="T3" fmla="*/ 17509 h 21600"/>
              <a:gd name="T4" fmla="*/ 21600 w 21600"/>
              <a:gd name="T5" fmla="*/ 0 h 21600"/>
              <a:gd name="T6" fmla="*/ 0 w 21600"/>
              <a:gd name="T7" fmla="*/ 0 h 21600"/>
              <a:gd name="T8" fmla="*/ 10800 w 21600"/>
              <a:gd name="T9" fmla="*/ 0 h 21600"/>
              <a:gd name="T10" fmla="*/ 21600 w 21600"/>
              <a:gd name="T11" fmla="*/ 0 h 21600"/>
              <a:gd name="T12" fmla="*/ 21600 w 21600"/>
              <a:gd name="T13" fmla="*/ 10800 h 21600"/>
              <a:gd name="T14" fmla="*/ 21600 w 21600"/>
              <a:gd name="T15" fmla="*/ 21600 h 21600"/>
              <a:gd name="T16" fmla="*/ 10800 w 21600"/>
              <a:gd name="T17" fmla="*/ 21600 h 21600"/>
              <a:gd name="T18" fmla="*/ 0 w 21600"/>
              <a:gd name="T19" fmla="*/ 10800 h 21600"/>
              <a:gd name="T20" fmla="*/ 1955 w 21600"/>
              <a:gd name="T21" fmla="*/ 12829 h 21600"/>
              <a:gd name="T22" fmla="*/ 19814 w 21600"/>
              <a:gd name="T23" fmla="*/ 2074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 extrusionOk="0">
                <a:moveTo>
                  <a:pt x="9184" y="949"/>
                </a:moveTo>
                <a:lnTo>
                  <a:pt x="9758" y="1309"/>
                </a:lnTo>
                <a:lnTo>
                  <a:pt x="11544" y="1292"/>
                </a:lnTo>
                <a:lnTo>
                  <a:pt x="12437" y="1292"/>
                </a:lnTo>
                <a:lnTo>
                  <a:pt x="13414" y="1161"/>
                </a:lnTo>
                <a:lnTo>
                  <a:pt x="13648" y="1243"/>
                </a:lnTo>
                <a:lnTo>
                  <a:pt x="13542" y="1390"/>
                </a:lnTo>
                <a:lnTo>
                  <a:pt x="13967" y="1849"/>
                </a:lnTo>
                <a:lnTo>
                  <a:pt x="14562" y="2520"/>
                </a:lnTo>
                <a:lnTo>
                  <a:pt x="14669" y="3223"/>
                </a:lnTo>
                <a:lnTo>
                  <a:pt x="14796" y="3518"/>
                </a:lnTo>
                <a:lnTo>
                  <a:pt x="15264" y="3665"/>
                </a:lnTo>
                <a:lnTo>
                  <a:pt x="15753" y="3518"/>
                </a:lnTo>
                <a:lnTo>
                  <a:pt x="15902" y="2978"/>
                </a:lnTo>
                <a:lnTo>
                  <a:pt x="16008" y="2323"/>
                </a:lnTo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 extrusionOk="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  <a:path w="21600" h="21600" extrusionOk="0">
                <a:moveTo>
                  <a:pt x="5591" y="10620"/>
                </a:moveTo>
                <a:lnTo>
                  <a:pt x="6122" y="10996"/>
                </a:lnTo>
                <a:lnTo>
                  <a:pt x="6696" y="11340"/>
                </a:lnTo>
                <a:lnTo>
                  <a:pt x="7313" y="11618"/>
                </a:lnTo>
                <a:lnTo>
                  <a:pt x="7972" y="11863"/>
                </a:lnTo>
                <a:lnTo>
                  <a:pt x="8652" y="12060"/>
                </a:lnTo>
                <a:lnTo>
                  <a:pt x="9396" y="12190"/>
                </a:lnTo>
                <a:lnTo>
                  <a:pt x="10119" y="12272"/>
                </a:lnTo>
                <a:lnTo>
                  <a:pt x="10906" y="12305"/>
                </a:lnTo>
                <a:lnTo>
                  <a:pt x="11650" y="12272"/>
                </a:lnTo>
                <a:lnTo>
                  <a:pt x="12373" y="12190"/>
                </a:lnTo>
                <a:lnTo>
                  <a:pt x="13117" y="12060"/>
                </a:lnTo>
                <a:lnTo>
                  <a:pt x="13797" y="11863"/>
                </a:lnTo>
                <a:lnTo>
                  <a:pt x="14456" y="11618"/>
                </a:lnTo>
                <a:lnTo>
                  <a:pt x="15073" y="11340"/>
                </a:lnTo>
                <a:lnTo>
                  <a:pt x="15647" y="11029"/>
                </a:lnTo>
                <a:lnTo>
                  <a:pt x="16178" y="10652"/>
                </a:lnTo>
                <a:lnTo>
                  <a:pt x="16667" y="10243"/>
                </a:lnTo>
                <a:lnTo>
                  <a:pt x="17071" y="9801"/>
                </a:lnTo>
                <a:lnTo>
                  <a:pt x="17475" y="9327"/>
                </a:lnTo>
                <a:lnTo>
                  <a:pt x="17815" y="8820"/>
                </a:lnTo>
                <a:lnTo>
                  <a:pt x="18049" y="8296"/>
                </a:lnTo>
                <a:lnTo>
                  <a:pt x="18262" y="7723"/>
                </a:lnTo>
                <a:lnTo>
                  <a:pt x="18347" y="7134"/>
                </a:lnTo>
                <a:lnTo>
                  <a:pt x="18389" y="6561"/>
                </a:lnTo>
                <a:lnTo>
                  <a:pt x="18347" y="5956"/>
                </a:lnTo>
                <a:lnTo>
                  <a:pt x="18262" y="5400"/>
                </a:lnTo>
                <a:lnTo>
                  <a:pt x="18049" y="4827"/>
                </a:lnTo>
                <a:lnTo>
                  <a:pt x="17815" y="4303"/>
                </a:lnTo>
                <a:lnTo>
                  <a:pt x="17475" y="3796"/>
                </a:lnTo>
                <a:lnTo>
                  <a:pt x="17114" y="3321"/>
                </a:lnTo>
                <a:lnTo>
                  <a:pt x="16710" y="2880"/>
                </a:lnTo>
                <a:lnTo>
                  <a:pt x="16221" y="2470"/>
                </a:lnTo>
                <a:lnTo>
                  <a:pt x="15689" y="2094"/>
                </a:lnTo>
                <a:lnTo>
                  <a:pt x="15115" y="1750"/>
                </a:lnTo>
                <a:lnTo>
                  <a:pt x="14499" y="1472"/>
                </a:lnTo>
                <a:lnTo>
                  <a:pt x="13797" y="1227"/>
                </a:lnTo>
                <a:lnTo>
                  <a:pt x="13117" y="1030"/>
                </a:lnTo>
                <a:lnTo>
                  <a:pt x="12415" y="883"/>
                </a:lnTo>
                <a:lnTo>
                  <a:pt x="11650" y="818"/>
                </a:lnTo>
                <a:lnTo>
                  <a:pt x="10906" y="785"/>
                </a:lnTo>
                <a:lnTo>
                  <a:pt x="10119" y="818"/>
                </a:lnTo>
                <a:lnTo>
                  <a:pt x="9396" y="883"/>
                </a:lnTo>
                <a:lnTo>
                  <a:pt x="8652" y="1030"/>
                </a:lnTo>
                <a:lnTo>
                  <a:pt x="8014" y="1227"/>
                </a:lnTo>
                <a:lnTo>
                  <a:pt x="7355" y="1440"/>
                </a:lnTo>
                <a:lnTo>
                  <a:pt x="6739" y="1750"/>
                </a:lnTo>
                <a:lnTo>
                  <a:pt x="6122" y="2061"/>
                </a:lnTo>
                <a:lnTo>
                  <a:pt x="5591" y="2438"/>
                </a:lnTo>
                <a:lnTo>
                  <a:pt x="5102" y="2847"/>
                </a:lnTo>
                <a:lnTo>
                  <a:pt x="4698" y="3289"/>
                </a:lnTo>
                <a:lnTo>
                  <a:pt x="4294" y="3763"/>
                </a:lnTo>
                <a:lnTo>
                  <a:pt x="3996" y="4270"/>
                </a:lnTo>
                <a:lnTo>
                  <a:pt x="3720" y="4794"/>
                </a:lnTo>
                <a:lnTo>
                  <a:pt x="3550" y="5367"/>
                </a:lnTo>
                <a:lnTo>
                  <a:pt x="3422" y="5956"/>
                </a:lnTo>
                <a:lnTo>
                  <a:pt x="3380" y="6561"/>
                </a:lnTo>
                <a:lnTo>
                  <a:pt x="3422" y="7134"/>
                </a:lnTo>
                <a:lnTo>
                  <a:pt x="3550" y="7690"/>
                </a:lnTo>
                <a:lnTo>
                  <a:pt x="3720" y="8263"/>
                </a:lnTo>
                <a:lnTo>
                  <a:pt x="3954" y="8787"/>
                </a:lnTo>
                <a:lnTo>
                  <a:pt x="4294" y="9294"/>
                </a:lnTo>
                <a:lnTo>
                  <a:pt x="4655" y="9769"/>
                </a:lnTo>
                <a:lnTo>
                  <a:pt x="5102" y="10210"/>
                </a:lnTo>
                <a:lnTo>
                  <a:pt x="5591" y="10620"/>
                </a:lnTo>
                <a:close/>
              </a:path>
              <a:path w="21600" h="21600" extrusionOk="0">
                <a:moveTo>
                  <a:pt x="3401" y="6021"/>
                </a:moveTo>
                <a:lnTo>
                  <a:pt x="4039" y="5530"/>
                </a:lnTo>
                <a:lnTo>
                  <a:pt x="4294" y="4892"/>
                </a:lnTo>
                <a:lnTo>
                  <a:pt x="4677" y="4156"/>
                </a:lnTo>
                <a:lnTo>
                  <a:pt x="5166" y="3763"/>
                </a:lnTo>
                <a:lnTo>
                  <a:pt x="5378" y="3354"/>
                </a:lnTo>
                <a:lnTo>
                  <a:pt x="5293" y="2732"/>
                </a:lnTo>
                <a:moveTo>
                  <a:pt x="3507" y="7380"/>
                </a:moveTo>
                <a:lnTo>
                  <a:pt x="3890" y="7200"/>
                </a:lnTo>
                <a:lnTo>
                  <a:pt x="4103" y="7249"/>
                </a:lnTo>
                <a:lnTo>
                  <a:pt x="4400" y="7527"/>
                </a:lnTo>
                <a:lnTo>
                  <a:pt x="4719" y="7674"/>
                </a:lnTo>
                <a:lnTo>
                  <a:pt x="5293" y="7641"/>
                </a:lnTo>
                <a:lnTo>
                  <a:pt x="5740" y="7543"/>
                </a:lnTo>
                <a:lnTo>
                  <a:pt x="6144" y="7543"/>
                </a:lnTo>
                <a:lnTo>
                  <a:pt x="6526" y="7821"/>
                </a:lnTo>
                <a:lnTo>
                  <a:pt x="6569" y="8312"/>
                </a:lnTo>
                <a:lnTo>
                  <a:pt x="6059" y="8852"/>
                </a:lnTo>
                <a:lnTo>
                  <a:pt x="5803" y="8967"/>
                </a:lnTo>
                <a:lnTo>
                  <a:pt x="5803" y="9147"/>
                </a:lnTo>
                <a:lnTo>
                  <a:pt x="5421" y="9294"/>
                </a:lnTo>
                <a:lnTo>
                  <a:pt x="4868" y="9163"/>
                </a:lnTo>
                <a:lnTo>
                  <a:pt x="4337" y="9049"/>
                </a:lnTo>
                <a:lnTo>
                  <a:pt x="4081" y="9000"/>
                </a:lnTo>
                <a:moveTo>
                  <a:pt x="14988" y="11372"/>
                </a:moveTo>
                <a:lnTo>
                  <a:pt x="15115" y="10865"/>
                </a:lnTo>
                <a:lnTo>
                  <a:pt x="16072" y="10096"/>
                </a:lnTo>
                <a:lnTo>
                  <a:pt x="16455" y="9605"/>
                </a:lnTo>
                <a:lnTo>
                  <a:pt x="16455" y="8329"/>
                </a:lnTo>
                <a:lnTo>
                  <a:pt x="17156" y="7969"/>
                </a:lnTo>
                <a:lnTo>
                  <a:pt x="17879" y="7870"/>
                </a:lnTo>
                <a:lnTo>
                  <a:pt x="18177" y="7821"/>
                </a:lnTo>
                <a:moveTo>
                  <a:pt x="18368" y="6840"/>
                </a:moveTo>
                <a:lnTo>
                  <a:pt x="18049" y="6610"/>
                </a:lnTo>
                <a:lnTo>
                  <a:pt x="17411" y="6512"/>
                </a:lnTo>
                <a:lnTo>
                  <a:pt x="16859" y="6545"/>
                </a:lnTo>
                <a:lnTo>
                  <a:pt x="16603" y="6201"/>
                </a:lnTo>
                <a:lnTo>
                  <a:pt x="16731" y="5874"/>
                </a:lnTo>
                <a:lnTo>
                  <a:pt x="17241" y="5465"/>
                </a:lnTo>
                <a:lnTo>
                  <a:pt x="17858" y="5236"/>
                </a:lnTo>
                <a:lnTo>
                  <a:pt x="18007" y="5089"/>
                </a:lnTo>
                <a:lnTo>
                  <a:pt x="18049" y="4892"/>
                </a:lnTo>
                <a:moveTo>
                  <a:pt x="8100" y="1260"/>
                </a:moveTo>
                <a:cubicBezTo>
                  <a:pt x="8333" y="1276"/>
                  <a:pt x="8206" y="1554"/>
                  <a:pt x="8695" y="1652"/>
                </a:cubicBezTo>
                <a:cubicBezTo>
                  <a:pt x="9184" y="1750"/>
                  <a:pt x="10481" y="1685"/>
                  <a:pt x="10991" y="1881"/>
                </a:cubicBezTo>
                <a:cubicBezTo>
                  <a:pt x="11501" y="2078"/>
                  <a:pt x="11629" y="2503"/>
                  <a:pt x="11799" y="2830"/>
                </a:cubicBezTo>
                <a:cubicBezTo>
                  <a:pt x="11969" y="3158"/>
                  <a:pt x="11905" y="3910"/>
                  <a:pt x="12054" y="3894"/>
                </a:cubicBezTo>
                <a:cubicBezTo>
                  <a:pt x="12203" y="3878"/>
                  <a:pt x="12351" y="2880"/>
                  <a:pt x="12649" y="2683"/>
                </a:cubicBezTo>
                <a:cubicBezTo>
                  <a:pt x="12947" y="2487"/>
                  <a:pt x="13670" y="2536"/>
                  <a:pt x="13840" y="2683"/>
                </a:cubicBezTo>
                <a:cubicBezTo>
                  <a:pt x="14010" y="2830"/>
                  <a:pt x="13733" y="3370"/>
                  <a:pt x="13648" y="3616"/>
                </a:cubicBezTo>
                <a:cubicBezTo>
                  <a:pt x="13563" y="3861"/>
                  <a:pt x="13457" y="4058"/>
                  <a:pt x="13351" y="4156"/>
                </a:cubicBezTo>
                <a:cubicBezTo>
                  <a:pt x="13244" y="4254"/>
                  <a:pt x="13096" y="4221"/>
                  <a:pt x="12947" y="4254"/>
                </a:cubicBezTo>
                <a:cubicBezTo>
                  <a:pt x="12777" y="4303"/>
                  <a:pt x="12585" y="4369"/>
                  <a:pt x="12394" y="4401"/>
                </a:cubicBezTo>
                <a:cubicBezTo>
                  <a:pt x="12139" y="4500"/>
                  <a:pt x="12054" y="4614"/>
                  <a:pt x="11862" y="4647"/>
                </a:cubicBezTo>
                <a:cubicBezTo>
                  <a:pt x="11650" y="4761"/>
                  <a:pt x="11671" y="4680"/>
                  <a:pt x="11437" y="4778"/>
                </a:cubicBezTo>
                <a:cubicBezTo>
                  <a:pt x="11352" y="4827"/>
                  <a:pt x="11225" y="4974"/>
                  <a:pt x="11246" y="5072"/>
                </a:cubicBezTo>
                <a:cubicBezTo>
                  <a:pt x="11225" y="5154"/>
                  <a:pt x="11267" y="5220"/>
                  <a:pt x="11310" y="5269"/>
                </a:cubicBezTo>
                <a:cubicBezTo>
                  <a:pt x="11352" y="5318"/>
                  <a:pt x="11480" y="5383"/>
                  <a:pt x="11565" y="5416"/>
                </a:cubicBezTo>
                <a:cubicBezTo>
                  <a:pt x="11629" y="5400"/>
                  <a:pt x="11820" y="5465"/>
                  <a:pt x="11862" y="5432"/>
                </a:cubicBezTo>
                <a:cubicBezTo>
                  <a:pt x="11905" y="5416"/>
                  <a:pt x="11926" y="5269"/>
                  <a:pt x="11884" y="5236"/>
                </a:cubicBezTo>
                <a:cubicBezTo>
                  <a:pt x="11841" y="5203"/>
                  <a:pt x="11629" y="5269"/>
                  <a:pt x="11565" y="5220"/>
                </a:cubicBezTo>
                <a:cubicBezTo>
                  <a:pt x="11480" y="5187"/>
                  <a:pt x="11459" y="5040"/>
                  <a:pt x="11480" y="4974"/>
                </a:cubicBezTo>
                <a:cubicBezTo>
                  <a:pt x="11501" y="4909"/>
                  <a:pt x="11607" y="4860"/>
                  <a:pt x="11692" y="4843"/>
                </a:cubicBezTo>
                <a:cubicBezTo>
                  <a:pt x="11905" y="4876"/>
                  <a:pt x="11820" y="4876"/>
                  <a:pt x="12054" y="4876"/>
                </a:cubicBezTo>
                <a:cubicBezTo>
                  <a:pt x="12075" y="5040"/>
                  <a:pt x="12096" y="5269"/>
                  <a:pt x="12139" y="5416"/>
                </a:cubicBezTo>
                <a:cubicBezTo>
                  <a:pt x="12160" y="5465"/>
                  <a:pt x="12330" y="5465"/>
                  <a:pt x="12373" y="5416"/>
                </a:cubicBezTo>
                <a:cubicBezTo>
                  <a:pt x="12415" y="5367"/>
                  <a:pt x="12330" y="4974"/>
                  <a:pt x="12394" y="4892"/>
                </a:cubicBezTo>
                <a:cubicBezTo>
                  <a:pt x="12458" y="4810"/>
                  <a:pt x="12692" y="4925"/>
                  <a:pt x="12755" y="4892"/>
                </a:cubicBezTo>
                <a:cubicBezTo>
                  <a:pt x="12798" y="4860"/>
                  <a:pt x="12840" y="4761"/>
                  <a:pt x="12755" y="4729"/>
                </a:cubicBezTo>
                <a:cubicBezTo>
                  <a:pt x="12670" y="4696"/>
                  <a:pt x="12118" y="4745"/>
                  <a:pt x="12203" y="4696"/>
                </a:cubicBezTo>
                <a:cubicBezTo>
                  <a:pt x="12543" y="4549"/>
                  <a:pt x="12819" y="4434"/>
                  <a:pt x="13266" y="4401"/>
                </a:cubicBezTo>
                <a:cubicBezTo>
                  <a:pt x="13436" y="4385"/>
                  <a:pt x="13585" y="4500"/>
                  <a:pt x="13776" y="4532"/>
                </a:cubicBezTo>
                <a:cubicBezTo>
                  <a:pt x="13967" y="4630"/>
                  <a:pt x="13861" y="4843"/>
                  <a:pt x="13712" y="4925"/>
                </a:cubicBezTo>
                <a:cubicBezTo>
                  <a:pt x="13648" y="5023"/>
                  <a:pt x="13521" y="5121"/>
                  <a:pt x="13414" y="5187"/>
                </a:cubicBezTo>
                <a:cubicBezTo>
                  <a:pt x="13351" y="5285"/>
                  <a:pt x="13287" y="5334"/>
                  <a:pt x="13159" y="5383"/>
                </a:cubicBezTo>
                <a:cubicBezTo>
                  <a:pt x="13117" y="5563"/>
                  <a:pt x="12862" y="5743"/>
                  <a:pt x="12649" y="5809"/>
                </a:cubicBezTo>
                <a:cubicBezTo>
                  <a:pt x="12543" y="5907"/>
                  <a:pt x="12437" y="5940"/>
                  <a:pt x="12309" y="6005"/>
                </a:cubicBezTo>
                <a:cubicBezTo>
                  <a:pt x="12245" y="6120"/>
                  <a:pt x="12139" y="6185"/>
                  <a:pt x="12075" y="6300"/>
                </a:cubicBezTo>
                <a:cubicBezTo>
                  <a:pt x="12118" y="6561"/>
                  <a:pt x="12075" y="6643"/>
                  <a:pt x="12373" y="6741"/>
                </a:cubicBezTo>
                <a:cubicBezTo>
                  <a:pt x="12500" y="6840"/>
                  <a:pt x="12522" y="6970"/>
                  <a:pt x="12330" y="7036"/>
                </a:cubicBezTo>
                <a:cubicBezTo>
                  <a:pt x="12011" y="6987"/>
                  <a:pt x="12033" y="6823"/>
                  <a:pt x="11799" y="6692"/>
                </a:cubicBezTo>
                <a:cubicBezTo>
                  <a:pt x="11714" y="6529"/>
                  <a:pt x="11459" y="6430"/>
                  <a:pt x="11246" y="6398"/>
                </a:cubicBezTo>
                <a:cubicBezTo>
                  <a:pt x="11076" y="6332"/>
                  <a:pt x="11182" y="6365"/>
                  <a:pt x="10906" y="6365"/>
                </a:cubicBezTo>
                <a:cubicBezTo>
                  <a:pt x="10608" y="6512"/>
                  <a:pt x="10544" y="7347"/>
                  <a:pt x="11246" y="7478"/>
                </a:cubicBezTo>
                <a:cubicBezTo>
                  <a:pt x="12394" y="7429"/>
                  <a:pt x="13329" y="7772"/>
                  <a:pt x="13733" y="7985"/>
                </a:cubicBezTo>
                <a:cubicBezTo>
                  <a:pt x="13840" y="8410"/>
                  <a:pt x="13329" y="8901"/>
                  <a:pt x="12500" y="9343"/>
                </a:cubicBezTo>
                <a:cubicBezTo>
                  <a:pt x="11629" y="9736"/>
                  <a:pt x="11480" y="10194"/>
                  <a:pt x="11246" y="10980"/>
                </a:cubicBezTo>
                <a:cubicBezTo>
                  <a:pt x="10991" y="11372"/>
                  <a:pt x="10481" y="10930"/>
                  <a:pt x="10289" y="10096"/>
                </a:cubicBezTo>
                <a:cubicBezTo>
                  <a:pt x="10140" y="9196"/>
                  <a:pt x="9907" y="8165"/>
                  <a:pt x="10459" y="7576"/>
                </a:cubicBezTo>
                <a:cubicBezTo>
                  <a:pt x="9375" y="6790"/>
                  <a:pt x="9269" y="6070"/>
                  <a:pt x="9056" y="6218"/>
                </a:cubicBezTo>
                <a:cubicBezTo>
                  <a:pt x="9205" y="6987"/>
                  <a:pt x="8929" y="6660"/>
                  <a:pt x="8737" y="6021"/>
                </a:cubicBezTo>
                <a:cubicBezTo>
                  <a:pt x="8822" y="5023"/>
                  <a:pt x="8610" y="4385"/>
                  <a:pt x="8440" y="3550"/>
                </a:cubicBezTo>
                <a:lnTo>
                  <a:pt x="7844" y="2290"/>
                </a:lnTo>
                <a:lnTo>
                  <a:pt x="6654" y="1849"/>
                </a:lnTo>
              </a:path>
            </a:pathLst>
          </a:custGeom>
          <a:noFill/>
          <a:ln w="9525">
            <a:solidFill>
              <a:srgbClr val="66CCFF"/>
            </a:solidFill>
            <a:miter lim="800000"/>
            <a:headEnd/>
            <a:tailEnd/>
          </a:ln>
        </p:spPr>
        <p:txBody>
          <a:bodyPr/>
          <a:lstStyle/>
          <a:p>
            <a:endParaRPr lang="ru-RU" dirty="0">
              <a:solidFill>
                <a:srgbClr val="66CCFF"/>
              </a:solidFill>
            </a:endParaRPr>
          </a:p>
        </p:txBody>
      </p:sp>
      <p:sp>
        <p:nvSpPr>
          <p:cNvPr id="62469" name="Text Box 5"/>
          <p:cNvSpPr txBox="1">
            <a:spLocks noChangeArrowheads="1"/>
          </p:cNvSpPr>
          <p:nvPr/>
        </p:nvSpPr>
        <p:spPr bwMode="auto">
          <a:xfrm rot="-348806">
            <a:off x="55563" y="1741488"/>
            <a:ext cx="9144000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b="1" dirty="0">
                <a:latin typeface="Monotype Corsiva" pitchFamily="66" charset="0"/>
              </a:rPr>
              <a:t>Великая книга природы написана на языке математики</a:t>
            </a:r>
            <a:r>
              <a:rPr lang="en-US" sz="7200" b="1" dirty="0">
                <a:latin typeface="Monotype Corsiva" pitchFamily="66" charset="0"/>
              </a:rPr>
              <a:t>.</a:t>
            </a:r>
            <a:endParaRPr lang="ru-RU" sz="7200" b="1" dirty="0">
              <a:latin typeface="Monotype Corsiva" pitchFamily="66" charset="0"/>
            </a:endParaRPr>
          </a:p>
        </p:txBody>
      </p:sp>
      <p:pic>
        <p:nvPicPr>
          <p:cNvPr id="62472" name="Picture 8" descr="галиле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115888"/>
            <a:ext cx="1771650" cy="1971675"/>
          </a:xfrm>
          <a:prstGeom prst="rect">
            <a:avLst/>
          </a:prstGeom>
          <a:noFill/>
        </p:spPr>
      </p:pic>
      <p:pic>
        <p:nvPicPr>
          <p:cNvPr id="8" name="10-N.Rota - Romeo and Juli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71527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0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Рисунки\Новые фоны\post-318-1248678791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урок окончен"/>
          <p:cNvPicPr/>
          <p:nvPr/>
        </p:nvPicPr>
        <p:blipFill>
          <a:blip r:embed="rId4"/>
          <a:srcRect l="21004" r="24729" b="29224"/>
          <a:stretch>
            <a:fillRect/>
          </a:stretch>
        </p:blipFill>
        <p:spPr bwMode="auto">
          <a:xfrm>
            <a:off x="4286248" y="857232"/>
            <a:ext cx="428628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14282" y="1714488"/>
            <a:ext cx="37862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925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Древние греки считали, что мир устроен по законам гармонии и задача познания мира, таким образом, является задачей поиска гармонии.</a:t>
            </a:r>
            <a:endParaRPr lang="ru-RU" sz="2400" b="1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Рисунки\Новые фоны\post-318-1248678791_thum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00232" y="571480"/>
            <a:ext cx="48613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Ряд Фибоначчи</a:t>
            </a:r>
          </a:p>
        </p:txBody>
      </p:sp>
      <p:pic>
        <p:nvPicPr>
          <p:cNvPr id="16386" name="Picture 2" descr="http://t.foto.radikal.ru/0705/1e/bdba0950889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1714488"/>
            <a:ext cx="3286148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атематика - 1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золотое сечение</Template>
  <TotalTime>1413</TotalTime>
  <Words>808</Words>
  <Application>Microsoft Office PowerPoint</Application>
  <PresentationFormat>Экран (4:3)</PresentationFormat>
  <Paragraphs>333</Paragraphs>
  <Slides>26</Slides>
  <Notes>26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математика - 19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Человек – мера всех вещей                 Древнегреческий философ Протагор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ученик</cp:lastModifiedBy>
  <cp:revision>144</cp:revision>
  <dcterms:created xsi:type="dcterms:W3CDTF">2011-03-02T15:49:03Z</dcterms:created>
  <dcterms:modified xsi:type="dcterms:W3CDTF">2011-11-12T04:08:45Z</dcterms:modified>
</cp:coreProperties>
</file>