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82" r:id="rId3"/>
    <p:sldId id="283" r:id="rId4"/>
    <p:sldId id="284" r:id="rId5"/>
    <p:sldId id="285" r:id="rId6"/>
    <p:sldId id="286" r:id="rId7"/>
    <p:sldId id="287" r:id="rId8"/>
    <p:sldId id="258" r:id="rId9"/>
    <p:sldId id="262" r:id="rId10"/>
    <p:sldId id="259" r:id="rId11"/>
    <p:sldId id="263" r:id="rId12"/>
    <p:sldId id="264" r:id="rId13"/>
    <p:sldId id="266" r:id="rId14"/>
    <p:sldId id="265" r:id="rId15"/>
    <p:sldId id="268" r:id="rId16"/>
    <p:sldId id="267" r:id="rId17"/>
    <p:sldId id="269" r:id="rId18"/>
    <p:sldId id="270" r:id="rId19"/>
    <p:sldId id="272" r:id="rId20"/>
    <p:sldId id="271" r:id="rId21"/>
    <p:sldId id="273" r:id="rId22"/>
    <p:sldId id="274" r:id="rId23"/>
    <p:sldId id="278" r:id="rId24"/>
    <p:sldId id="279" r:id="rId25"/>
    <p:sldId id="275" r:id="rId26"/>
    <p:sldId id="280" r:id="rId27"/>
    <p:sldId id="281" r:id="rId28"/>
    <p:sldId id="290" r:id="rId29"/>
    <p:sldId id="291" r:id="rId30"/>
    <p:sldId id="288" r:id="rId31"/>
    <p:sldId id="289" r:id="rId32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756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1C3FF4-8A26-4D52-97AB-EBE7272F9AEA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4643A0-8B2C-48BC-8E7A-5F9A752A6F9A}">
      <dgm:prSet/>
      <dgm:spPr/>
      <dgm:t>
        <a:bodyPr/>
        <a:lstStyle/>
        <a:p>
          <a:r>
            <a:rPr lang="ru-RU" dirty="0" smtClean="0"/>
            <a:t>экстенсивный путь развития </a:t>
          </a:r>
          <a:endParaRPr lang="ru-RU" dirty="0"/>
        </a:p>
      </dgm:t>
    </dgm:pt>
    <dgm:pt modelId="{9BE70E90-CF9E-4734-88F5-32FFC0610703}" type="parTrans" cxnId="{D224DE4B-000A-40B9-865E-4BEF686EA47B}">
      <dgm:prSet/>
      <dgm:spPr/>
      <dgm:t>
        <a:bodyPr/>
        <a:lstStyle/>
        <a:p>
          <a:endParaRPr lang="ru-RU"/>
        </a:p>
      </dgm:t>
    </dgm:pt>
    <dgm:pt modelId="{73A0A7E0-2441-4FE5-A8C7-7A874FD3CC7A}" type="sibTrans" cxnId="{D224DE4B-000A-40B9-865E-4BEF686EA47B}">
      <dgm:prSet/>
      <dgm:spPr/>
      <dgm:t>
        <a:bodyPr/>
        <a:lstStyle/>
        <a:p>
          <a:endParaRPr lang="ru-RU"/>
        </a:p>
      </dgm:t>
    </dgm:pt>
    <dgm:pt modelId="{8DAE0D87-A101-4EDB-8097-D23E909DC3C1}">
      <dgm:prSet/>
      <dgm:spPr/>
      <dgm:t>
        <a:bodyPr/>
        <a:lstStyle/>
        <a:p>
          <a:r>
            <a:rPr lang="en-US" dirty="0" smtClean="0"/>
            <a:t>S</a:t>
          </a:r>
          <a:r>
            <a:rPr lang="ru-RU" dirty="0" err="1" smtClean="0"/>
            <a:t>ony</a:t>
          </a:r>
          <a:r>
            <a:rPr lang="en-US" dirty="0" smtClean="0"/>
            <a:t> </a:t>
          </a:r>
          <a:br>
            <a:rPr lang="en-US" dirty="0" smtClean="0"/>
          </a:br>
          <a:r>
            <a:rPr lang="ru-RU" dirty="0" smtClean="0"/>
            <a:t>диск </a:t>
          </a:r>
          <a:r>
            <a:rPr lang="ru-RU" dirty="0" err="1" smtClean="0"/>
            <a:t>Blu-ray</a:t>
          </a:r>
          <a:r>
            <a:rPr lang="en-US" dirty="0" smtClean="0"/>
            <a:t> </a:t>
          </a:r>
          <a:endParaRPr lang="ru-RU" dirty="0"/>
        </a:p>
      </dgm:t>
    </dgm:pt>
    <dgm:pt modelId="{856B4CDC-3E1C-44AE-93DB-BE64CA31B3B9}" type="parTrans" cxnId="{71E80D7F-2E2A-40B6-9BA2-60ED1FEB4FAA}">
      <dgm:prSet/>
      <dgm:spPr/>
      <dgm:t>
        <a:bodyPr/>
        <a:lstStyle/>
        <a:p>
          <a:endParaRPr lang="ru-RU"/>
        </a:p>
      </dgm:t>
    </dgm:pt>
    <dgm:pt modelId="{FE901EA3-7682-4C1C-AB68-CC8BF58EEF54}" type="sibTrans" cxnId="{71E80D7F-2E2A-40B6-9BA2-60ED1FEB4FAA}">
      <dgm:prSet/>
      <dgm:spPr/>
      <dgm:t>
        <a:bodyPr/>
        <a:lstStyle/>
        <a:p>
          <a:endParaRPr lang="ru-RU"/>
        </a:p>
      </dgm:t>
    </dgm:pt>
    <dgm:pt modelId="{9D827D92-2604-49EA-9CF9-D7C94F29FC9C}">
      <dgm:prSet/>
      <dgm:spPr/>
      <dgm:t>
        <a:bodyPr/>
        <a:lstStyle/>
        <a:p>
          <a:r>
            <a:rPr lang="ru-RU" smtClean="0"/>
            <a:t>Джон Кармак</a:t>
          </a:r>
          <a:endParaRPr lang="ru-RU"/>
        </a:p>
      </dgm:t>
    </dgm:pt>
    <dgm:pt modelId="{7B4EECD8-E3E0-4D5E-8FC3-63FAFA810DFA}" type="sibTrans" cxnId="{AE5241FF-3861-4FAA-969C-B03272C1537C}">
      <dgm:prSet/>
      <dgm:spPr/>
      <dgm:t>
        <a:bodyPr/>
        <a:lstStyle/>
        <a:p>
          <a:endParaRPr lang="ru-RU"/>
        </a:p>
      </dgm:t>
    </dgm:pt>
    <dgm:pt modelId="{AE5DA165-71AD-4903-B5D0-08A3580DA9CA}" type="parTrans" cxnId="{AE5241FF-3861-4FAA-969C-B03272C1537C}">
      <dgm:prSet/>
      <dgm:spPr/>
      <dgm:t>
        <a:bodyPr/>
        <a:lstStyle/>
        <a:p>
          <a:endParaRPr lang="ru-RU"/>
        </a:p>
      </dgm:t>
    </dgm:pt>
    <dgm:pt modelId="{AE26247E-B188-47AE-B7F4-A217F8EF8E1B}">
      <dgm:prSet/>
      <dgm:spPr/>
      <dgm:t>
        <a:bodyPr/>
        <a:lstStyle/>
        <a:p>
          <a:r>
            <a:rPr lang="en-US" dirty="0" smtClean="0"/>
            <a:t>I</a:t>
          </a:r>
          <a:r>
            <a:rPr lang="ru-RU" dirty="0" err="1" smtClean="0"/>
            <a:t>d</a:t>
          </a:r>
          <a:r>
            <a:rPr lang="ru-RU" smtClean="0"/>
            <a:t/>
          </a:r>
          <a:br>
            <a:rPr lang="ru-RU" smtClean="0"/>
          </a:br>
          <a:r>
            <a:rPr lang="ru-RU" smtClean="0"/>
            <a:t>система </a:t>
          </a:r>
          <a:r>
            <a:rPr lang="ru-RU" dirty="0" err="1" smtClean="0"/>
            <a:t>Steam</a:t>
          </a:r>
          <a:r>
            <a:rPr lang="ru-RU" dirty="0" smtClean="0"/>
            <a:t> </a:t>
          </a:r>
          <a:br>
            <a:rPr lang="ru-RU" dirty="0" smtClean="0"/>
          </a:br>
          <a:endParaRPr lang="ru-RU" dirty="0"/>
        </a:p>
      </dgm:t>
    </dgm:pt>
    <dgm:pt modelId="{CAFFEE86-E627-4A3D-A5F1-4B7C9B1E0603}" type="parTrans" cxnId="{320D80D3-1A26-4A26-A305-BBD05DD2B695}">
      <dgm:prSet/>
      <dgm:spPr/>
    </dgm:pt>
    <dgm:pt modelId="{8A94474A-1173-4998-9FD1-BBD5F1673793}" type="sibTrans" cxnId="{320D80D3-1A26-4A26-A305-BBD05DD2B695}">
      <dgm:prSet/>
      <dgm:spPr/>
    </dgm:pt>
    <dgm:pt modelId="{C7871BE8-9320-489B-813C-FC272689680D}" type="pres">
      <dgm:prSet presAssocID="{7C1C3FF4-8A26-4D52-97AB-EBE7272F9AE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715DEE-6031-4239-8A0D-7BB4A015E204}" type="pres">
      <dgm:prSet presAssocID="{464643A0-8B2C-48BC-8E7A-5F9A752A6F9A}" presName="linNode" presStyleCnt="0"/>
      <dgm:spPr/>
    </dgm:pt>
    <dgm:pt modelId="{9E6CD781-6421-4607-9F0D-04605BCC05EC}" type="pres">
      <dgm:prSet presAssocID="{464643A0-8B2C-48BC-8E7A-5F9A752A6F9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EFAE2-E008-4A78-9FA3-6819208398AC}" type="pres">
      <dgm:prSet presAssocID="{464643A0-8B2C-48BC-8E7A-5F9A752A6F9A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4DEE7-6960-4727-9080-395792F778AF}" type="pres">
      <dgm:prSet presAssocID="{73A0A7E0-2441-4FE5-A8C7-7A874FD3CC7A}" presName="spacing" presStyleCnt="0"/>
      <dgm:spPr/>
    </dgm:pt>
    <dgm:pt modelId="{74BE5DE7-17F3-4A17-82F9-7B05EC2A503C}" type="pres">
      <dgm:prSet presAssocID="{9D827D92-2604-49EA-9CF9-D7C94F29FC9C}" presName="linNode" presStyleCnt="0"/>
      <dgm:spPr/>
    </dgm:pt>
    <dgm:pt modelId="{E87DCA8F-FC4D-4936-9613-43C5C189665F}" type="pres">
      <dgm:prSet presAssocID="{9D827D92-2604-49EA-9CF9-D7C94F29FC9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0FF7D-59AA-436E-AF17-55874B68199D}" type="pres">
      <dgm:prSet presAssocID="{9D827D92-2604-49EA-9CF9-D7C94F29FC9C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46C3AA-2089-4E93-8BFE-3C217A27E1D7}" type="presOf" srcId="{7C1C3FF4-8A26-4D52-97AB-EBE7272F9AEA}" destId="{C7871BE8-9320-489B-813C-FC272689680D}" srcOrd="0" destOrd="0" presId="urn:microsoft.com/office/officeart/2005/8/layout/vList6"/>
    <dgm:cxn modelId="{E7CDAAB0-C1CE-4C9A-86BD-020C82E7C5A9}" type="presOf" srcId="{8DAE0D87-A101-4EDB-8097-D23E909DC3C1}" destId="{C1FEFAE2-E008-4A78-9FA3-6819208398AC}" srcOrd="0" destOrd="0" presId="urn:microsoft.com/office/officeart/2005/8/layout/vList6"/>
    <dgm:cxn modelId="{AA5A3F0E-C62F-4157-AC14-ED67F97B1C09}" type="presOf" srcId="{AE26247E-B188-47AE-B7F4-A217F8EF8E1B}" destId="{6AA0FF7D-59AA-436E-AF17-55874B68199D}" srcOrd="0" destOrd="0" presId="urn:microsoft.com/office/officeart/2005/8/layout/vList6"/>
    <dgm:cxn modelId="{881943D9-B672-4F9E-AD03-192A2095DB42}" type="presOf" srcId="{9D827D92-2604-49EA-9CF9-D7C94F29FC9C}" destId="{E87DCA8F-FC4D-4936-9613-43C5C189665F}" srcOrd="0" destOrd="0" presId="urn:microsoft.com/office/officeart/2005/8/layout/vList6"/>
    <dgm:cxn modelId="{61005F08-FBAD-4807-A7B0-D04B8B7F6EC2}" type="presOf" srcId="{464643A0-8B2C-48BC-8E7A-5F9A752A6F9A}" destId="{9E6CD781-6421-4607-9F0D-04605BCC05EC}" srcOrd="0" destOrd="0" presId="urn:microsoft.com/office/officeart/2005/8/layout/vList6"/>
    <dgm:cxn modelId="{71E80D7F-2E2A-40B6-9BA2-60ED1FEB4FAA}" srcId="{464643A0-8B2C-48BC-8E7A-5F9A752A6F9A}" destId="{8DAE0D87-A101-4EDB-8097-D23E909DC3C1}" srcOrd="0" destOrd="0" parTransId="{856B4CDC-3E1C-44AE-93DB-BE64CA31B3B9}" sibTransId="{FE901EA3-7682-4C1C-AB68-CC8BF58EEF54}"/>
    <dgm:cxn modelId="{320D80D3-1A26-4A26-A305-BBD05DD2B695}" srcId="{9D827D92-2604-49EA-9CF9-D7C94F29FC9C}" destId="{AE26247E-B188-47AE-B7F4-A217F8EF8E1B}" srcOrd="0" destOrd="0" parTransId="{CAFFEE86-E627-4A3D-A5F1-4B7C9B1E0603}" sibTransId="{8A94474A-1173-4998-9FD1-BBD5F1673793}"/>
    <dgm:cxn modelId="{D224DE4B-000A-40B9-865E-4BEF686EA47B}" srcId="{7C1C3FF4-8A26-4D52-97AB-EBE7272F9AEA}" destId="{464643A0-8B2C-48BC-8E7A-5F9A752A6F9A}" srcOrd="0" destOrd="0" parTransId="{9BE70E90-CF9E-4734-88F5-32FFC0610703}" sibTransId="{73A0A7E0-2441-4FE5-A8C7-7A874FD3CC7A}"/>
    <dgm:cxn modelId="{AE5241FF-3861-4FAA-969C-B03272C1537C}" srcId="{7C1C3FF4-8A26-4D52-97AB-EBE7272F9AEA}" destId="{9D827D92-2604-49EA-9CF9-D7C94F29FC9C}" srcOrd="1" destOrd="0" parTransId="{AE5DA165-71AD-4903-B5D0-08A3580DA9CA}" sibTransId="{7B4EECD8-E3E0-4D5E-8FC3-63FAFA810DFA}"/>
    <dgm:cxn modelId="{4806D099-3248-4109-98A2-28E763AC76F7}" type="presParOf" srcId="{C7871BE8-9320-489B-813C-FC272689680D}" destId="{59715DEE-6031-4239-8A0D-7BB4A015E204}" srcOrd="0" destOrd="0" presId="urn:microsoft.com/office/officeart/2005/8/layout/vList6"/>
    <dgm:cxn modelId="{1FCC423C-7F44-45AD-A146-A582114A5AA4}" type="presParOf" srcId="{59715DEE-6031-4239-8A0D-7BB4A015E204}" destId="{9E6CD781-6421-4607-9F0D-04605BCC05EC}" srcOrd="0" destOrd="0" presId="urn:microsoft.com/office/officeart/2005/8/layout/vList6"/>
    <dgm:cxn modelId="{90EC131B-1F07-47B6-9894-9C57CC91EBB1}" type="presParOf" srcId="{59715DEE-6031-4239-8A0D-7BB4A015E204}" destId="{C1FEFAE2-E008-4A78-9FA3-6819208398AC}" srcOrd="1" destOrd="0" presId="urn:microsoft.com/office/officeart/2005/8/layout/vList6"/>
    <dgm:cxn modelId="{8DEF29AA-0D20-4C19-AFAE-8D3924CE92A6}" type="presParOf" srcId="{C7871BE8-9320-489B-813C-FC272689680D}" destId="{7B54DEE7-6960-4727-9080-395792F778AF}" srcOrd="1" destOrd="0" presId="urn:microsoft.com/office/officeart/2005/8/layout/vList6"/>
    <dgm:cxn modelId="{264B87D3-F0F4-4E86-A976-87F9C367B593}" type="presParOf" srcId="{C7871BE8-9320-489B-813C-FC272689680D}" destId="{74BE5DE7-17F3-4A17-82F9-7B05EC2A503C}" srcOrd="2" destOrd="0" presId="urn:microsoft.com/office/officeart/2005/8/layout/vList6"/>
    <dgm:cxn modelId="{DD1DDCB1-BB1D-452D-8E6E-79E025AC7068}" type="presParOf" srcId="{74BE5DE7-17F3-4A17-82F9-7B05EC2A503C}" destId="{E87DCA8F-FC4D-4936-9613-43C5C189665F}" srcOrd="0" destOrd="0" presId="urn:microsoft.com/office/officeart/2005/8/layout/vList6"/>
    <dgm:cxn modelId="{BA2E90FC-B09E-410D-8391-AFAD3702D34F}" type="presParOf" srcId="{74BE5DE7-17F3-4A17-82F9-7B05EC2A503C}" destId="{6AA0FF7D-59AA-436E-AF17-55874B68199D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310D7-5346-4C63-B1E2-C1C7B9D8777A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5013"/>
            <a:ext cx="4897437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E039C-C822-4EEB-82F7-1E69D4565F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EC8BC0-8895-4EBF-89C3-A8777ECC8D7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7E039C-C822-4EEB-82F7-1E69D4565F1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56896-B081-401A-9FC2-0C871B26E063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8AA42-3499-446F-B11C-68C9F0219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951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958" TargetMode="External"/><Relationship Id="rId5" Type="http://schemas.openxmlformats.org/officeDocument/2006/relationships/hyperlink" Target="http://ru.wikipedia.org/w/index.php?title=%D0%9A%D1%80%D0%B5%D1%81%D1%82%D0%B8%D0%BA%D0%B8-%D0%BD%D0%BE%D0%BB%D0%B8%D0%BA%D0%B8&amp;action=" TargetMode="External"/><Relationship Id="rId4" Type="http://schemas.openxmlformats.org/officeDocument/2006/relationships/hyperlink" Target="http://ru.wikipedia.org/wiki/195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PDP-1&amp;action=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www.grina3a.ru/samaya-pervaya-kompyuternaya-igra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spector.net/wp-content/uploads/2012/04/1313063289_istoriyaigr_2.jp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hyperlink" Target="http://aspector.net/wp-content/uploads/2012/04/M-300R_Mouse.jpg" TargetMode="Externa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97%D0%BE%D0%BB%D0%BE%D1%82%D0%BE%D0%B9_%D0%B2%D0%B5%D0%BA_%D0%B0%D1%80%D0%BA%D0%B0%D0%B4&amp;action=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gif"/><Relationship Id="rId4" Type="http://schemas.openxmlformats.org/officeDocument/2006/relationships/hyperlink" Target="http://ru.wikipedia.org/w/index.php?title=Pong&amp;action=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Nintendo_Entertainment_System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0%B6%D0%B8%D1%82%D0%BD%D0%BE%D0%B2,_%D0%90%D0%BB%D0%B5%D0%BA%D1%81%D0%B5%D0%B9_%D0%9B%D0%B5%D0%BE%D0%BD%D0%B8%D0%B4%D0%BE%D0%B2%D0%B8%D1%87" TargetMode="External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1%84%D0%BE%D1%82%D0%BE%20%D0%90%D0%BB%D0%B5%D0%BA%D1%81%D0%B5%D0%B5%D0%BC%20%D0%9F%D0%B0%D0%B6%D0%B8%D1%82%D0%BD%D0%BE%D0%B2%D1%8B%D0%BC%20%D0%BD%D0%B0%D0%BF%D0%B8%D1%81%D0%B0%D0%BD%D0%B0%20%D1%81%D0%B0%D0%BC%D0%B0%D1%8F%20%D0%BF%D0%BE%D0%BF%D1%83%D0%BB%D1%8F%D1%80%D0%BD%D0%B0%D1%8F%20%D1%80%D1%83%D1%81%D1%81%D0%BA%D0%B0%D1%8F%20%D0%BA%D0%BE%D0%BC%D0%BF%D1%8C%D1%8E%D1%82%D0%B5%D1%80%D0%BD%D0%B0%D1%8F%20%D0%B8%D0%B3%D1%80%D0%B0%20%E2%80%94%20%D1%82%D0%B5%D1%82%D1%80%D0%B8%D1%81.&amp;img_url=www.lands-of-sorrow.ru/_pu/2/84237.jpg&amp;pos=1&amp;rpt=simage&amp;lr=9&amp;noreask=1" TargetMode="External"/><Relationship Id="rId5" Type="http://schemas.openxmlformats.org/officeDocument/2006/relationships/image" Target="../media/image27.png"/><Relationship Id="rId4" Type="http://schemas.openxmlformats.org/officeDocument/2006/relationships/hyperlink" Target="http://ru.wikipedia.org/wiki/%D0%A2%D0%B5%D1%82%D1%80%D0%B8%D1%8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/index.php?title=Michael_Jackson's_Moonwalker&amp;action=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hyperlink" Target="http://ru.wikipedia.org/wiki/%D0%9A%D0%BE%D0%BC%D0%BF%D1%8C%D1%8E%D1%82%D0%B5%D1%80%D0%BD%D0%B0%D1%8F_%D0%B8%D0%B3%D1%80%D0%B0" TargetMode="External"/><Relationship Id="rId7" Type="http://schemas.openxmlformats.org/officeDocument/2006/relationships/hyperlink" Target="http://ru.wikipedia.org/w/index.php?title=Origins_Award&amp;action=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1998" TargetMode="External"/><Relationship Id="rId5" Type="http://schemas.openxmlformats.org/officeDocument/2006/relationships/hyperlink" Target="http://ru.wikipedia.org/wiki/%D0%A0%D0%B5%D0%BB%D0%B8%D0%B7" TargetMode="External"/><Relationship Id="rId4" Type="http://schemas.openxmlformats.org/officeDocument/2006/relationships/hyperlink" Target="http://ru.wikipedia.org/wiki/%D0%A1%D1%82%D1%80%D0%B0%D1%82%D0%B5%D0%B3%D0%B8%D1%8F_%D1%80%D0%B5%D0%B0%D0%BB%D1%8C%D0%BD%D0%BE%D0%B3%D0%BE_%D0%B2%D1%80%D0%B5%D0%BC%D0%B5%D0%BD%D0%B8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aspector.net/wp-content/uploads/2012/04/n2.jpg" TargetMode="External"/><Relationship Id="rId7" Type="http://schemas.openxmlformats.org/officeDocument/2006/relationships/hyperlink" Target="http://aspector.net/wp-content/uploads/2012/04/&#1048;&#1089;&#1090;&#1086;&#1088;&#1080;&#1103;-&#1072;&#1079;&#1072;&#1088;&#1090;&#1085;&#1099;&#1093;-&#1080;&#1075;&#1088;.jpg" TargetMode="Externa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hyperlink" Target="http://wiki.iteach.ru/index.php/%D0%A4%D0%B0%D0%B9%D0%BB:1215632182_80986.jpg" TargetMode="External"/><Relationship Id="rId5" Type="http://schemas.openxmlformats.org/officeDocument/2006/relationships/hyperlink" Target="http://aspector.net/wp-content/uploads/2012/04/64c34da4162a8fdbb2e320024c2f384e.jpg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hyperlink" Target="http://aspector.net/wp-content/uploads/2012/04/History_of_gambling_poker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714356"/>
            <a:ext cx="800105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История создания компьютерных игр</a:t>
            </a:r>
            <a:endParaRPr lang="ru-RU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10901" r="8430" b="10493"/>
          <a:stretch>
            <a:fillRect/>
          </a:stretch>
        </p:blipFill>
        <p:spPr bwMode="auto">
          <a:xfrm rot="21051587">
            <a:off x="362047" y="3625785"/>
            <a:ext cx="2643206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l="11610" t="20169" r="12925" b="25852"/>
          <a:stretch>
            <a:fillRect/>
          </a:stretch>
        </p:blipFill>
        <p:spPr bwMode="auto">
          <a:xfrm rot="21151941">
            <a:off x="3579396" y="3051075"/>
            <a:ext cx="5382934" cy="31469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920621"/>
            <a:ext cx="8429684" cy="440120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Компьютерная игра —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компьютерная программа или часть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компьютерной программы, служащая  для организации игрового процесса (</a:t>
            </a:r>
            <a:r>
              <a:rPr lang="ru-RU" sz="4000" dirty="0" err="1" smtClean="0">
                <a:solidFill>
                  <a:schemeClr val="tx1"/>
                </a:solidFill>
              </a:rPr>
              <a:t>геймплея</a:t>
            </a:r>
            <a:r>
              <a:rPr lang="ru-RU" sz="4000" dirty="0" smtClean="0">
                <a:solidFill>
                  <a:schemeClr val="tx1"/>
                </a:solidFill>
              </a:rPr>
              <a:t>), связи с партнёрами по игре, или сама выступающая в качестве партнёра.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877" y="1000108"/>
            <a:ext cx="8358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>
              <a:buFont typeface="Wingdings" pitchFamily="2" charset="2"/>
              <a:buChar char="ü"/>
            </a:pPr>
            <a:r>
              <a:rPr lang="ru-RU" sz="3200" dirty="0" smtClean="0"/>
              <a:t>Ральф </a:t>
            </a:r>
            <a:r>
              <a:rPr lang="ru-RU" sz="3200" dirty="0" err="1" smtClean="0"/>
              <a:t>Баэр</a:t>
            </a:r>
            <a:r>
              <a:rPr lang="ru-RU" sz="3200" dirty="0" smtClean="0"/>
              <a:t>, инженер выдвинувший в </a:t>
            </a:r>
            <a:r>
              <a:rPr lang="ru-RU" sz="3200" u="sng" dirty="0" smtClean="0">
                <a:hlinkClick r:id="rId3" tooltip="1951"/>
              </a:rPr>
              <a:t>1951</a:t>
            </a:r>
            <a:r>
              <a:rPr lang="ru-RU" sz="3200" dirty="0" smtClean="0"/>
              <a:t> идею     интерактивного телевидения</a:t>
            </a:r>
          </a:p>
          <a:p>
            <a:pPr marL="265113" indent="-265113">
              <a:buFont typeface="Wingdings" pitchFamily="2" charset="2"/>
              <a:buChar char="ü"/>
            </a:pPr>
            <a:r>
              <a:rPr lang="ru-RU" sz="3200" dirty="0" smtClean="0"/>
              <a:t> А.С. Дуглас, написавший в </a:t>
            </a:r>
            <a:r>
              <a:rPr lang="ru-RU" sz="3200" u="sng" dirty="0" smtClean="0">
                <a:hlinkClick r:id="rId4" tooltip="1952"/>
              </a:rPr>
              <a:t>1952</a:t>
            </a:r>
            <a:r>
              <a:rPr lang="ru-RU" sz="3200" dirty="0" smtClean="0"/>
              <a:t> «OXO» — компьютерную реализацию </a:t>
            </a:r>
            <a:r>
              <a:rPr lang="ru-RU" sz="3200" u="sng" dirty="0" smtClean="0">
                <a:hlinkClick r:id="rId5" tooltip="Крестики-нолики"/>
              </a:rPr>
              <a:t>«крестиков-ноликов»</a:t>
            </a:r>
            <a:endParaRPr lang="ru-RU" sz="3200" dirty="0" smtClean="0"/>
          </a:p>
          <a:p>
            <a:pPr marL="176213" indent="-176213">
              <a:buFont typeface="Wingdings" pitchFamily="2" charset="2"/>
              <a:buChar char="ü"/>
            </a:pPr>
            <a:r>
              <a:rPr lang="ru-RU" sz="3200" dirty="0" smtClean="0"/>
              <a:t> Уильям </a:t>
            </a:r>
            <a:r>
              <a:rPr lang="ru-RU" sz="3200" dirty="0" err="1" smtClean="0"/>
              <a:t>Хигинботем</a:t>
            </a:r>
            <a:r>
              <a:rPr lang="ru-RU" sz="3200" dirty="0" smtClean="0"/>
              <a:t> создавший в </a:t>
            </a:r>
            <a:r>
              <a:rPr lang="ru-RU" sz="3200" u="sng" dirty="0" smtClean="0">
                <a:hlinkClick r:id="rId6" tooltip="1958"/>
              </a:rPr>
              <a:t>1958</a:t>
            </a:r>
            <a:r>
              <a:rPr lang="ru-RU" sz="3200" dirty="0" smtClean="0"/>
              <a:t> году игру «</a:t>
            </a:r>
            <a:r>
              <a:rPr lang="ru-RU" sz="3200" dirty="0" err="1" smtClean="0"/>
              <a:t>Tennis</a:t>
            </a:r>
            <a:r>
              <a:rPr lang="ru-RU" sz="3200" dirty="0" smtClean="0"/>
              <a:t> </a:t>
            </a:r>
            <a:r>
              <a:rPr lang="ru-RU" sz="3200" dirty="0" err="1" smtClean="0"/>
              <a:t>For</a:t>
            </a:r>
            <a:r>
              <a:rPr lang="ru-RU" sz="3200" dirty="0" smtClean="0"/>
              <a:t> </a:t>
            </a:r>
            <a:r>
              <a:rPr lang="ru-RU" sz="3200" dirty="0" err="1" smtClean="0"/>
              <a:t>Two</a:t>
            </a:r>
            <a:r>
              <a:rPr lang="ru-RU" sz="3200" dirty="0" smtClean="0"/>
              <a:t>».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39" y="171448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1960 году компанией </a:t>
            </a:r>
            <a:r>
              <a:rPr lang="ru-RU" sz="2400" b="1" dirty="0" err="1" smtClean="0"/>
              <a:t>Digital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Equipment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Corporation</a:t>
            </a:r>
            <a:r>
              <a:rPr lang="ru-RU" sz="2400" dirty="0" smtClean="0"/>
              <a:t> был выпущен первый компьютер </a:t>
            </a:r>
            <a:r>
              <a:rPr lang="ru-RU" sz="2400" b="1" dirty="0" smtClean="0"/>
              <a:t>серии PDP</a:t>
            </a:r>
            <a:r>
              <a:rPr lang="ru-RU" sz="2400" dirty="0" smtClean="0"/>
              <a:t>. Он получил название </a:t>
            </a:r>
            <a:r>
              <a:rPr lang="ru-RU" sz="2400" b="1" dirty="0" smtClean="0"/>
              <a:t>PDP-1</a:t>
            </a:r>
            <a:r>
              <a:rPr lang="ru-RU" sz="2400" dirty="0" smtClean="0"/>
              <a:t>. Спустя 2 года, в 1962 году для него была разработана первая компьютерная игра, которую разработчик назвал </a:t>
            </a:r>
            <a:r>
              <a:rPr lang="ru-RU" sz="2400" b="1" dirty="0" err="1" smtClean="0"/>
              <a:t>Space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War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929066"/>
            <a:ext cx="32004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929066"/>
            <a:ext cx="27051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0"/>
            <a:ext cx="699541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Видеоигры в 60-е годы XX века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928670"/>
            <a:ext cx="70009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1962 - первый в своем роде игровой автомат «</a:t>
            </a:r>
            <a:r>
              <a:rPr lang="ru-RU" sz="3200" dirty="0" err="1" smtClean="0"/>
              <a:t>spacewar</a:t>
            </a:r>
            <a:r>
              <a:rPr lang="ru-RU" sz="3200" dirty="0" smtClean="0"/>
              <a:t>» для </a:t>
            </a:r>
            <a:r>
              <a:rPr lang="ru-RU" sz="3200" u="sng" dirty="0" smtClean="0">
                <a:hlinkClick r:id="rId3" tooltip="PDP-1"/>
              </a:rPr>
              <a:t>PDP-1</a:t>
            </a:r>
            <a:endParaRPr lang="ru-RU" sz="3200" dirty="0"/>
          </a:p>
        </p:txBody>
      </p:sp>
      <p:pic>
        <p:nvPicPr>
          <p:cNvPr id="3" name="Рисунок 2" descr="Spacewar - самая первая компьютерная игра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1637" y="2285992"/>
            <a:ext cx="550072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1714488"/>
            <a:ext cx="79295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1970-м году Дуглас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Энгельбарт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запатентовал систему управления курсором на мониторе.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aspector.net/wp-content/uploads/2012/04/1313063289_istoriyaigr_2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0830" y="3429000"/>
            <a:ext cx="4281170" cy="3103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http://aspector.net/wp-content/uploads/2012/04/M-300R_Mouse.jpg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124374">
            <a:off x="5500694" y="3429000"/>
            <a:ext cx="2992755" cy="299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930" y="0"/>
            <a:ext cx="8828139" cy="1818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Компьютерные игры в 70-е годы XX века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Первые ПК-игры</a:t>
            </a:r>
          </a:p>
          <a:p>
            <a:r>
              <a:rPr lang="ru-RU" sz="3200" dirty="0" smtClean="0"/>
              <a:t>Первое поколение игр для персонального</a:t>
            </a:r>
          </a:p>
          <a:p>
            <a:r>
              <a:rPr lang="ru-RU" sz="3200" dirty="0" smtClean="0"/>
              <a:t>компьютера было преимущественно</a:t>
            </a:r>
          </a:p>
          <a:p>
            <a:r>
              <a:rPr lang="ru-RU" sz="3200" dirty="0" smtClean="0"/>
              <a:t>текстовыми приключениями или интерактивными историями, в которых игрок «общался» с</a:t>
            </a:r>
          </a:p>
          <a:p>
            <a:r>
              <a:rPr lang="ru-RU" sz="3200" dirty="0" smtClean="0"/>
              <a:t>компьютером </a:t>
            </a:r>
            <a:br>
              <a:rPr lang="ru-RU" sz="3200" dirty="0" smtClean="0"/>
            </a:br>
            <a:r>
              <a:rPr lang="ru-RU" sz="3200" dirty="0" smtClean="0"/>
              <a:t>посредством ввода </a:t>
            </a:r>
            <a:br>
              <a:rPr lang="ru-RU" sz="3200" dirty="0" smtClean="0"/>
            </a:br>
            <a:r>
              <a:rPr lang="ru-RU" sz="3200" dirty="0" smtClean="0"/>
              <a:t>команд через клавиатуру.</a:t>
            </a:r>
            <a:endParaRPr lang="ru-RU" sz="3200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429000"/>
            <a:ext cx="3519491" cy="3208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14314" y="428604"/>
            <a:ext cx="435768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1970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разработка игровых автоматов привела к так называемому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Золотой век аркад"/>
              </a:rPr>
              <a:t>«золотому веку аркад»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Одна из самых известных игр того времени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Pong"/>
              </a:rPr>
              <a:t>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Pong"/>
              </a:rPr>
              <a:t>Pong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Pong"/>
              </a:rPr>
              <a:t>»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i32.fastpic.ru/big/2011/1222/12/17bce08b028711cd8288af1ec90ce612.gif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0050" y="3643314"/>
            <a:ext cx="4171950" cy="2886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428604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b="1" dirty="0" err="1" smtClean="0">
                <a:solidFill>
                  <a:srgbClr val="C00000"/>
                </a:solidFill>
              </a:rPr>
              <a:t>Microchess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ru-RU" sz="2800" dirty="0" smtClean="0"/>
              <a:t>Одной из первых игр поступивших в</a:t>
            </a:r>
          </a:p>
          <a:p>
            <a:r>
              <a:rPr lang="ru-RU" sz="2800" dirty="0" smtClean="0"/>
              <a:t>публичную продажу в 1977 г стала </a:t>
            </a:r>
            <a:r>
              <a:rPr lang="ru-RU" sz="2800" dirty="0" err="1" smtClean="0"/>
              <a:t>Microchess</a:t>
            </a:r>
            <a:endParaRPr lang="ru-RU" sz="2800" dirty="0" smtClean="0"/>
          </a:p>
          <a:p>
            <a:r>
              <a:rPr lang="ru-RU" sz="2800" dirty="0" smtClean="0"/>
              <a:t>(шахматный симулятор).</a:t>
            </a:r>
            <a:endParaRPr lang="ru-RU" sz="28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29200" y="3214686"/>
            <a:ext cx="41148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305615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Первая игра в жанре аркады</a:t>
            </a:r>
          </a:p>
          <a:p>
            <a:r>
              <a:rPr lang="ru-RU" sz="2800" dirty="0" smtClean="0"/>
              <a:t>Согласно книге рекордов </a:t>
            </a:r>
            <a:br>
              <a:rPr lang="ru-RU" sz="2800" dirty="0" smtClean="0"/>
            </a:br>
            <a:r>
              <a:rPr lang="ru-RU" sz="2800" dirty="0" smtClean="0"/>
              <a:t>Гиннеса самой </a:t>
            </a:r>
            <a:br>
              <a:rPr lang="ru-RU" sz="2800" dirty="0" smtClean="0"/>
            </a:br>
            <a:r>
              <a:rPr lang="ru-RU" sz="2800" dirty="0" smtClean="0"/>
              <a:t>распространённой в мире</a:t>
            </a:r>
            <a:br>
              <a:rPr lang="ru-RU" sz="2800" dirty="0" smtClean="0"/>
            </a:br>
            <a:r>
              <a:rPr lang="ru-RU" sz="2800" dirty="0" smtClean="0"/>
              <a:t> компьютерной игрой в </a:t>
            </a:r>
            <a:br>
              <a:rPr lang="ru-RU" sz="2800" dirty="0" smtClean="0"/>
            </a:br>
            <a:r>
              <a:rPr lang="ru-RU" sz="2800" dirty="0" smtClean="0"/>
              <a:t>жанре аркады стала игра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00B0F0"/>
                </a:solidFill>
              </a:rPr>
              <a:t>«</a:t>
            </a:r>
            <a:r>
              <a:rPr lang="ru-RU" sz="2800" b="1" dirty="0" err="1" smtClean="0">
                <a:solidFill>
                  <a:srgbClr val="00B0F0"/>
                </a:solidFill>
              </a:rPr>
              <a:t>Pacman</a:t>
            </a:r>
            <a:r>
              <a:rPr lang="ru-RU" sz="2800" b="1" dirty="0" smtClean="0">
                <a:solidFill>
                  <a:srgbClr val="00B0F0"/>
                </a:solidFill>
              </a:rPr>
              <a:t>» («Колобки»),</a:t>
            </a:r>
            <a:br>
              <a:rPr lang="ru-RU" sz="2800" b="1" dirty="0" smtClean="0">
                <a:solidFill>
                  <a:srgbClr val="00B0F0"/>
                </a:solidFill>
              </a:rPr>
            </a:br>
            <a:r>
              <a:rPr lang="ru-RU" sz="2800" b="1" dirty="0" smtClean="0">
                <a:solidFill>
                  <a:srgbClr val="00B0F0"/>
                </a:solidFill>
              </a:rPr>
              <a:t> </a:t>
            </a:r>
            <a:r>
              <a:rPr lang="ru-RU" sz="2800" dirty="0" smtClean="0"/>
              <a:t>появившаяся на свет в </a:t>
            </a:r>
            <a:br>
              <a:rPr lang="ru-RU" sz="2800" dirty="0" smtClean="0"/>
            </a:br>
            <a:r>
              <a:rPr lang="ru-RU" sz="2800" dirty="0" smtClean="0"/>
              <a:t>1980 г.</a:t>
            </a:r>
            <a:endParaRPr lang="ru-RU" sz="2800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6790" y="2786058"/>
            <a:ext cx="4637210" cy="4486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0853" y="285728"/>
            <a:ext cx="786229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Видеоигры в 80-е годы XX века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214430" y="642918"/>
            <a:ext cx="67151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1982 - появление прототипа приставки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Nintendo Entertainment System"/>
              </a:rPr>
              <a:t>Nintendo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Nintendo Entertainment System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Nintendo Entertainment System"/>
              </a:rPr>
              <a:t>Entertainment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Nintendo Entertainment System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Nintendo Entertainment System"/>
              </a:rPr>
              <a:t>System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Начало эпохи игровых приставок.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upload.wikimedia.org/wikipedia/commons/5/54/Famicom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857496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51435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Игры в жанре </a:t>
            </a:r>
            <a:r>
              <a:rPr lang="ru-RU" sz="2400" b="1" dirty="0" err="1" smtClean="0">
                <a:solidFill>
                  <a:srgbClr val="C00000"/>
                </a:solidFill>
              </a:rPr>
              <a:t>шутер</a:t>
            </a:r>
            <a:r>
              <a:rPr lang="ru-RU" sz="2400" b="1" dirty="0" smtClean="0">
                <a:solidFill>
                  <a:srgbClr val="C00000"/>
                </a:solidFill>
              </a:rPr>
              <a:t> от первого лица</a:t>
            </a:r>
          </a:p>
          <a:p>
            <a:r>
              <a:rPr lang="ru-RU" dirty="0" smtClean="0"/>
              <a:t>• </a:t>
            </a:r>
            <a:r>
              <a:rPr lang="ru-RU" sz="2400" dirty="0" smtClean="0"/>
              <a:t>Переломным годом в истории</a:t>
            </a:r>
          </a:p>
          <a:p>
            <a:r>
              <a:rPr lang="ru-RU" sz="2400" dirty="0" smtClean="0"/>
              <a:t>компьютерных игр, несомненно,</a:t>
            </a:r>
          </a:p>
          <a:p>
            <a:r>
              <a:rPr lang="ru-RU" sz="2400" dirty="0" smtClean="0"/>
              <a:t>является 1981 год, когда компания</a:t>
            </a:r>
          </a:p>
          <a:p>
            <a:r>
              <a:rPr lang="ru-RU" sz="2400" dirty="0" smtClean="0"/>
              <a:t>IBM создала IBM PC. С этого</a:t>
            </a:r>
          </a:p>
          <a:p>
            <a:r>
              <a:rPr lang="ru-RU" sz="2400" dirty="0" smtClean="0"/>
              <a:t>момента стали появляться более</a:t>
            </a:r>
          </a:p>
          <a:p>
            <a:r>
              <a:rPr lang="ru-RU" sz="2400" dirty="0" smtClean="0"/>
              <a:t>интересные и сложные</a:t>
            </a:r>
          </a:p>
          <a:p>
            <a:r>
              <a:rPr lang="ru-RU" sz="2400" dirty="0" smtClean="0"/>
              <a:t>разработки, такие как </a:t>
            </a:r>
            <a:r>
              <a:rPr lang="ru-RU" sz="2400" dirty="0" err="1" smtClean="0"/>
              <a:t>Quake</a:t>
            </a:r>
            <a:r>
              <a:rPr lang="ru-RU" sz="2400" dirty="0" smtClean="0"/>
              <a:t> II.</a:t>
            </a:r>
          </a:p>
          <a:p>
            <a:r>
              <a:rPr lang="en-US" sz="2400" dirty="0" smtClean="0"/>
              <a:t>• </a:t>
            </a:r>
            <a:r>
              <a:rPr lang="en-US" sz="2400" b="1" dirty="0" smtClean="0"/>
              <a:t>Quake II — </a:t>
            </a:r>
            <a:r>
              <a:rPr lang="ru-RU" sz="2400" b="1" dirty="0" smtClean="0"/>
              <a:t>культовая</a:t>
            </a:r>
          </a:p>
          <a:p>
            <a:r>
              <a:rPr lang="ru-RU" sz="2400" dirty="0" smtClean="0"/>
              <a:t>компьютерная игра в жанре </a:t>
            </a:r>
            <a:r>
              <a:rPr lang="ru-RU" sz="2400" dirty="0" err="1" smtClean="0"/>
              <a:t>шутер</a:t>
            </a:r>
            <a:endParaRPr lang="ru-RU" sz="2400" dirty="0" smtClean="0"/>
          </a:p>
          <a:p>
            <a:r>
              <a:rPr lang="ru-RU" sz="2400" dirty="0" smtClean="0"/>
              <a:t>от первого лица. Игровой процесс</a:t>
            </a:r>
          </a:p>
          <a:p>
            <a:r>
              <a:rPr lang="ru-RU" sz="2400" dirty="0" smtClean="0"/>
              <a:t>в ней основывается на сражениях</a:t>
            </a:r>
          </a:p>
          <a:p>
            <a:r>
              <a:rPr lang="ru-RU" sz="2400" dirty="0" smtClean="0"/>
              <a:t>с использованием огнестрельного</a:t>
            </a:r>
          </a:p>
          <a:p>
            <a:r>
              <a:rPr lang="ru-RU" sz="2400" dirty="0" smtClean="0"/>
              <a:t>и метательного оружия с видом от</a:t>
            </a:r>
          </a:p>
          <a:p>
            <a:r>
              <a:rPr lang="ru-RU" sz="2400" dirty="0" smtClean="0"/>
              <a:t>первого лица (игрок</a:t>
            </a:r>
          </a:p>
          <a:p>
            <a:r>
              <a:rPr lang="ru-RU" sz="2400" dirty="0" smtClean="0"/>
              <a:t>воспринимает происходящее</a:t>
            </a:r>
          </a:p>
          <a:p>
            <a:r>
              <a:rPr lang="ru-RU" sz="2400" dirty="0" smtClean="0"/>
              <a:t>глазами главного героя).</a:t>
            </a:r>
            <a:endParaRPr lang="ru-RU" sz="2400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68341"/>
            <a:ext cx="2643206" cy="316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874" y="3429000"/>
            <a:ext cx="421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Участники </a:t>
            </a:r>
            <a:b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исследования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876300" y="3214686"/>
            <a:ext cx="7391400" cy="27765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Blip>
                <a:blip r:embed="rId3"/>
              </a:buBlip>
            </a:pPr>
            <a:r>
              <a:rPr lang="ru-RU" sz="4000" dirty="0" err="1" smtClean="0"/>
              <a:t>Есин</a:t>
            </a:r>
            <a:r>
              <a:rPr lang="ru-RU" sz="4000" dirty="0" smtClean="0"/>
              <a:t>  Павел</a:t>
            </a:r>
          </a:p>
          <a:p>
            <a:pPr>
              <a:buFont typeface="Wingdings" pitchFamily="2" charset="2"/>
              <a:buBlip>
                <a:blip r:embed="rId3"/>
              </a:buBlip>
            </a:pPr>
            <a:r>
              <a:rPr lang="ru-RU" sz="4000" dirty="0" err="1" smtClean="0"/>
              <a:t>Платицин</a:t>
            </a:r>
            <a:r>
              <a:rPr lang="ru-RU" sz="4000" dirty="0" smtClean="0"/>
              <a:t> Роман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1983 - изобретение и дальнейшая разработка технологии </a:t>
            </a:r>
            <a:r>
              <a:rPr lang="ru-RU" sz="2800" b="1" dirty="0" err="1" smtClean="0"/>
              <a:t>Motion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Capture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714884"/>
            <a:ext cx="38576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1987 году появился </a:t>
            </a:r>
            <a:br>
              <a:rPr lang="ru-RU" sz="2800" dirty="0" smtClean="0"/>
            </a:br>
            <a:r>
              <a:rPr lang="ru-RU" sz="2800" b="1" dirty="0" smtClean="0"/>
              <a:t>видеоадаптер VGA</a:t>
            </a:r>
            <a:r>
              <a:rPr lang="ru-RU" sz="2800" dirty="0" smtClean="0"/>
              <a:t>, </a:t>
            </a:r>
            <a:br>
              <a:rPr lang="ru-RU" sz="2800" dirty="0" smtClean="0"/>
            </a:br>
            <a:r>
              <a:rPr lang="ru-RU" sz="2800" dirty="0" smtClean="0"/>
              <a:t>а следом </a:t>
            </a:r>
            <a:r>
              <a:rPr lang="ru-RU" sz="2800" b="1" dirty="0" smtClean="0"/>
              <a:t>SVGA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8434" name="Picture 2" descr="http://www.videomotion.ru/img/img0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70541"/>
            <a:ext cx="2143140" cy="3358459"/>
          </a:xfrm>
          <a:prstGeom prst="rect">
            <a:avLst/>
          </a:prstGeom>
          <a:noFill/>
        </p:spPr>
      </p:pic>
      <p:pic>
        <p:nvPicPr>
          <p:cNvPr id="18436" name="Picture 4" descr="http://www.videomotion.ru/img/img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643050"/>
            <a:ext cx="3181358" cy="2438050"/>
          </a:xfrm>
          <a:prstGeom prst="rect">
            <a:avLst/>
          </a:prstGeom>
          <a:noFill/>
        </p:spPr>
      </p:pic>
      <p:pic>
        <p:nvPicPr>
          <p:cNvPr id="18438" name="Picture 6" descr="http://www.videomotion.ru/img/img0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898502">
            <a:off x="4022368" y="2023077"/>
            <a:ext cx="2038350" cy="1543051"/>
          </a:xfrm>
          <a:prstGeom prst="rect">
            <a:avLst/>
          </a:prstGeom>
          <a:noFill/>
        </p:spPr>
      </p:pic>
      <p:pic>
        <p:nvPicPr>
          <p:cNvPr id="18440" name="Picture 8" descr="http://sitecom.at.ua/_si/0/7577696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4291526"/>
            <a:ext cx="3038480" cy="2104522"/>
          </a:xfrm>
          <a:prstGeom prst="rect">
            <a:avLst/>
          </a:prstGeom>
          <a:noFill/>
          <a:ln>
            <a:solidFill>
              <a:srgbClr val="0070C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928662" y="428604"/>
            <a:ext cx="664373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1986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3" tooltip="Пажитнов, Алексей Леонидович"/>
              </a:rPr>
              <a:t>Алексеем Пажитновым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написана самая популярная русская компьютерная игра - 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  <a:hlinkClick r:id="rId4" tooltip="Тетрис"/>
              </a:rPr>
              <a:t>тетрис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://upload.wikimedia.org/wikipedia/commons/1/19/GNOMEtris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000372"/>
            <a:ext cx="3128966" cy="36433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Рисунок 3" descr="http://im8-tub-ru.yandex.net/i?id=184052935-54-72&amp;n=17">
            <a:hlinkClick r:id="rId6" tgtFrame="_blank"/>
          </p:cNvPr>
          <p:cNvPicPr/>
          <p:nvPr/>
        </p:nvPicPr>
        <p:blipFill>
          <a:blip r:embed="rId7"/>
          <a:srcRect l="13158" t="4167" r="13158" b="18749"/>
          <a:stretch>
            <a:fillRect/>
          </a:stretch>
        </p:blipFill>
        <p:spPr bwMode="auto">
          <a:xfrm>
            <a:off x="5929322" y="3214686"/>
            <a:ext cx="200026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ichael Jackson's Moonwalker для Sega Genesis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143380"/>
            <a:ext cx="3786214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2151727"/>
            <a:ext cx="75724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1990 - вклад Майкла Джексона в историю компьютерных игр - «</a:t>
            </a:r>
            <a:r>
              <a:rPr lang="ru-RU" sz="3200" u="sng" dirty="0" err="1" smtClean="0">
                <a:hlinkClick r:id="rId4" tooltip="Michael Jackson's Moonwalker"/>
              </a:rPr>
              <a:t>Michael</a:t>
            </a:r>
            <a:r>
              <a:rPr lang="ru-RU" sz="3200" u="sng" dirty="0" smtClean="0">
                <a:hlinkClick r:id="rId4" tooltip="Michael Jackson's Moonwalker"/>
              </a:rPr>
              <a:t> </a:t>
            </a:r>
            <a:r>
              <a:rPr lang="ru-RU" sz="3200" u="sng" dirty="0" err="1" smtClean="0">
                <a:hlinkClick r:id="rId4" tooltip="Michael Jackson's Moonwalker"/>
              </a:rPr>
              <a:t>Jackson's</a:t>
            </a:r>
            <a:r>
              <a:rPr lang="ru-RU" sz="3200" u="sng" dirty="0" smtClean="0">
                <a:hlinkClick r:id="rId4" tooltip="Michael Jackson's Moonwalker"/>
              </a:rPr>
              <a:t> </a:t>
            </a:r>
            <a:r>
              <a:rPr lang="ru-RU" sz="3200" u="sng" dirty="0" err="1" smtClean="0">
                <a:hlinkClick r:id="rId4" tooltip="Michael Jackson's Moonwalker"/>
              </a:rPr>
              <a:t>Moonwalker</a:t>
            </a:r>
            <a:r>
              <a:rPr lang="ru-RU" sz="3200" dirty="0" smtClean="0"/>
              <a:t>». Аркада из 8 уровней, главный герой Джексон, главное оружие – музыка</a:t>
            </a:r>
            <a:endParaRPr lang="ru-RU" sz="3200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71534" y="214290"/>
            <a:ext cx="9215534" cy="17859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Компьютерные игры </a:t>
            </a:r>
          </a:p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 90-е годы XX века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357158" y="214290"/>
            <a:ext cx="80724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1993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году компанией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Id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Software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был выпущен великий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Doom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Игра которая заложила основы жанра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шутер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1994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году появилась первая игра с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мультиплеером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Rise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of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Triad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1995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 появляется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Terminator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Future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Shock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первый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шутер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 элементами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трехмерности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мира и врагов, а так же свободным обзором при помощи мышки.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Скриншот 4 к статье об истории развития видеоигр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3857628"/>
            <a:ext cx="4423411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357158" y="0"/>
            <a:ext cx="728664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1996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году на свет появилась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Voodoo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I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первая видео карта с поддержкой полноценного 3D. Это позволило выпустить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Duke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Nukem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3D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Quake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первые полностью трехмерные игры. Так же в этом году появились такие игры, как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Super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Mario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Command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&amp;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Conquer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Red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Alert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Tomb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Raider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Resident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Evil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Diablo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многие другие.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Скриншот 5 к статье об истории развития компьютерных игр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429000"/>
            <a:ext cx="4714908" cy="3429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357166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b="1" dirty="0" smtClean="0"/>
              <a:t>1998</a:t>
            </a:r>
            <a:r>
              <a:rPr lang="ru-RU" sz="2300" dirty="0" smtClean="0"/>
              <a:t> - выход </a:t>
            </a:r>
            <a:r>
              <a:rPr lang="ru-RU" sz="2300" u="sng" dirty="0" smtClean="0">
                <a:hlinkClick r:id="rId3" tooltip="Компьютерная игра"/>
              </a:rPr>
              <a:t>компьютерной </a:t>
            </a:r>
            <a:r>
              <a:rPr lang="ru-RU" sz="2300" b="1" u="sng" dirty="0" smtClean="0">
                <a:hlinkClick r:id="rId3" tooltip="Компьютерная игра"/>
              </a:rPr>
              <a:t>игры</a:t>
            </a:r>
            <a:r>
              <a:rPr lang="ru-RU" sz="2300" dirty="0" smtClean="0"/>
              <a:t> «</a:t>
            </a:r>
            <a:r>
              <a:rPr lang="ru-RU" sz="2300" dirty="0" err="1" smtClean="0"/>
              <a:t>Starcraft</a:t>
            </a:r>
            <a:r>
              <a:rPr lang="ru-RU" sz="2300" dirty="0" smtClean="0"/>
              <a:t>», </a:t>
            </a:r>
            <a:r>
              <a:rPr lang="ru-RU" sz="2300" u="sng" dirty="0" smtClean="0">
                <a:hlinkClick r:id="rId4" tooltip="Стратегия реального времени"/>
              </a:rPr>
              <a:t>стратегии в реальном времени</a:t>
            </a:r>
            <a:r>
              <a:rPr lang="ru-RU" sz="2300" dirty="0" smtClean="0"/>
              <a:t> (RTS). Считается важной вехой и краеугольным камнем в истории развития жанра благодаря своей яркости, глубине, изумительному балансу. Игру постиг невиданный успех - со времени </a:t>
            </a:r>
            <a:r>
              <a:rPr lang="ru-RU" sz="2300" u="sng" dirty="0" smtClean="0">
                <a:hlinkClick r:id="rId5" tooltip="Релиз"/>
              </a:rPr>
              <a:t>релиза</a:t>
            </a:r>
            <a:r>
              <a:rPr lang="ru-RU" sz="2300" dirty="0" smtClean="0"/>
              <a:t> было продано около 8 миллионов копий. </a:t>
            </a:r>
            <a:r>
              <a:rPr lang="ru-RU" sz="2300" dirty="0" err="1" smtClean="0"/>
              <a:t>StarCraft</a:t>
            </a:r>
            <a:r>
              <a:rPr lang="ru-RU" sz="2300" dirty="0" smtClean="0"/>
              <a:t> была признана самой продаваемой компьютерной игрой </a:t>
            </a:r>
            <a:r>
              <a:rPr lang="ru-RU" sz="2300" u="sng" dirty="0" smtClean="0">
                <a:hlinkClick r:id="rId6" tooltip="1998"/>
              </a:rPr>
              <a:t>1998</a:t>
            </a:r>
            <a:r>
              <a:rPr lang="ru-RU" sz="2300" dirty="0" smtClean="0"/>
              <a:t> и получила премию </a:t>
            </a:r>
            <a:r>
              <a:rPr lang="ru-RU" sz="2300" u="sng" dirty="0" smtClean="0">
                <a:hlinkClick r:id="rId7" tooltip="Origins Award"/>
              </a:rPr>
              <a:t>«</a:t>
            </a:r>
            <a:r>
              <a:rPr lang="ru-RU" sz="2300" u="sng" dirty="0" err="1" smtClean="0">
                <a:hlinkClick r:id="rId7" tooltip="Origins Award"/>
              </a:rPr>
              <a:t>Origins</a:t>
            </a:r>
            <a:r>
              <a:rPr lang="ru-RU" sz="2300" u="sng" dirty="0" smtClean="0">
                <a:hlinkClick r:id="rId7" tooltip="Origins Award"/>
              </a:rPr>
              <a:t> </a:t>
            </a:r>
            <a:r>
              <a:rPr lang="ru-RU" sz="2300" u="sng" dirty="0" err="1" smtClean="0">
                <a:hlinkClick r:id="rId7" tooltip="Origins Award"/>
              </a:rPr>
              <a:t>Award</a:t>
            </a:r>
            <a:r>
              <a:rPr lang="ru-RU" sz="2300" u="sng" dirty="0" smtClean="0">
                <a:hlinkClick r:id="rId7" tooltip="Origins Award"/>
              </a:rPr>
              <a:t>»</a:t>
            </a:r>
            <a:r>
              <a:rPr lang="ru-RU" sz="2300" dirty="0" smtClean="0"/>
              <a:t> в номинации </a:t>
            </a:r>
            <a:r>
              <a:rPr lang="ru-RU" sz="2300" b="1" i="1" dirty="0" smtClean="0"/>
              <a:t>«Лучшая стратегическая компьютерная игра 1998 г.». </a:t>
            </a:r>
            <a:endParaRPr lang="ru-RU" sz="2300" b="1" i="1" dirty="0"/>
          </a:p>
        </p:txBody>
      </p:sp>
      <p:pic>
        <p:nvPicPr>
          <p:cNvPr id="6" name="Рисунок 5" descr="Постер StarCraft BroodWar(1998)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892951"/>
            <a:ext cx="392909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криншот 6 к статье об истории развития видеоигр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239327"/>
            <a:ext cx="5501981" cy="411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35687" y="285728"/>
            <a:ext cx="747262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54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Компьютерные игры в XXI веке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28794" y="214290"/>
            <a:ext cx="6022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Игры будущего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397000"/>
          <a:ext cx="8501122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753" y="2357430"/>
            <a:ext cx="8072494" cy="36009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Флагманом движения </a:t>
            </a:r>
            <a:r>
              <a:rPr lang="ru-RU" sz="2800" b="1" dirty="0" err="1" smtClean="0"/>
              <a:t>Sony</a:t>
            </a:r>
            <a:r>
              <a:rPr lang="ru-RU" sz="2800" b="1" dirty="0" smtClean="0"/>
              <a:t> </a:t>
            </a:r>
            <a:r>
              <a:rPr lang="ru-RU" sz="2800" dirty="0" smtClean="0"/>
              <a:t>называет игру </a:t>
            </a:r>
            <a:r>
              <a:rPr lang="ru-RU" sz="3200" b="1" dirty="0" err="1" smtClean="0"/>
              <a:t>Lair</a:t>
            </a:r>
            <a:r>
              <a:rPr lang="ru-RU" sz="3200" b="1" dirty="0" smtClean="0"/>
              <a:t>:</a:t>
            </a:r>
            <a:r>
              <a:rPr lang="ru-RU" sz="3200" dirty="0" smtClean="0"/>
              <a:t> </a:t>
            </a:r>
            <a:r>
              <a:rPr lang="ru-RU" sz="2800" dirty="0" smtClean="0"/>
              <a:t>"проекты нового поколения требуют значительных объемов на носителе информации. К примеру, игра </a:t>
            </a:r>
            <a:r>
              <a:rPr lang="ru-RU" sz="2800" dirty="0" err="1" smtClean="0"/>
              <a:t>Lair</a:t>
            </a:r>
            <a:r>
              <a:rPr lang="ru-RU" sz="2800" dirty="0" smtClean="0"/>
              <a:t> уже сейчас занимает </a:t>
            </a:r>
            <a:r>
              <a:rPr lang="ru-RU" sz="2800" b="1" dirty="0" smtClean="0"/>
              <a:t>25 гигабайт</a:t>
            </a:r>
            <a:r>
              <a:rPr lang="ru-RU" sz="2800" dirty="0" smtClean="0"/>
              <a:t> - а ведь это лишь первое поколение игр для </a:t>
            </a:r>
            <a:r>
              <a:rPr lang="ru-RU" sz="2800" b="1" dirty="0" err="1" smtClean="0"/>
              <a:t>PlayStation</a:t>
            </a:r>
            <a:r>
              <a:rPr lang="ru-RU" sz="2800" b="1" dirty="0" smtClean="0"/>
              <a:t> 3.</a:t>
            </a:r>
            <a:r>
              <a:rPr lang="ru-RU" sz="2800" dirty="0" smtClean="0"/>
              <a:t> В будущем проекты для нашей приставки будут занимать до 50 гигабайт полезного информационного пространства". </a:t>
            </a:r>
            <a:endParaRPr lang="ru-RU" sz="28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214282" y="428604"/>
            <a:ext cx="3400448" cy="2071678"/>
            <a:chOff x="0" y="640"/>
            <a:chExt cx="3400448" cy="249782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640"/>
              <a:ext cx="3400448" cy="2497823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121934" y="122574"/>
              <a:ext cx="3156580" cy="225395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0970" tIns="70485" rIns="140970" bIns="7048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kern="1200" dirty="0" smtClean="0"/>
                <a:t>экстенсивный путь развития </a:t>
              </a:r>
              <a:endParaRPr lang="ru-RU" sz="3700" kern="1200" dirty="0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28596" y="214291"/>
            <a:ext cx="3400448" cy="1785950"/>
            <a:chOff x="0" y="2748246"/>
            <a:chExt cx="3400448" cy="249782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0" y="2748246"/>
              <a:ext cx="3400448" cy="2497823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Скругленный прямоугольник 4"/>
            <p:cNvSpPr/>
            <p:nvPr/>
          </p:nvSpPr>
          <p:spPr>
            <a:xfrm>
              <a:off x="121934" y="2870180"/>
              <a:ext cx="3156580" cy="225395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0970" tIns="70485" rIns="140970" bIns="7048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kern="1200" smtClean="0"/>
                <a:t>Джон Кармак</a:t>
              </a:r>
              <a:endParaRPr lang="ru-RU" sz="3700" kern="1200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928662" y="1928802"/>
            <a:ext cx="7858180" cy="397031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"</a:t>
            </a:r>
            <a:r>
              <a:rPr lang="ru-RU" sz="2800" dirty="0" smtClean="0"/>
              <a:t>Вы прекрасно знаете, что мы в </a:t>
            </a:r>
            <a:r>
              <a:rPr lang="ru-RU" sz="2800" b="1" dirty="0" err="1" smtClean="0"/>
              <a:t>id</a:t>
            </a:r>
            <a:r>
              <a:rPr lang="ru-RU" sz="2800" b="1" dirty="0" smtClean="0"/>
              <a:t> </a:t>
            </a:r>
            <a:r>
              <a:rPr lang="ru-RU" sz="2800" dirty="0" smtClean="0"/>
              <a:t>думаем по поводу сетевой продажи игр. Это – основной способ распространения игр в будущем." Между студией </a:t>
            </a:r>
            <a:r>
              <a:rPr lang="ru-RU" sz="2800" b="1" dirty="0" err="1" smtClean="0"/>
              <a:t>id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Software</a:t>
            </a:r>
            <a:r>
              <a:rPr lang="ru-RU" sz="2800" b="1" dirty="0" smtClean="0"/>
              <a:t>  </a:t>
            </a:r>
            <a:r>
              <a:rPr lang="ru-RU" sz="2800" dirty="0" smtClean="0"/>
              <a:t>и студией </a:t>
            </a:r>
            <a:r>
              <a:rPr lang="ru-RU" sz="2800" b="1" dirty="0" err="1" smtClean="0"/>
              <a:t>Valve</a:t>
            </a:r>
            <a:r>
              <a:rPr lang="ru-RU" sz="2800" dirty="0" smtClean="0"/>
              <a:t>  было заключено соглашение, по которому все игры </a:t>
            </a:r>
            <a:r>
              <a:rPr lang="ru-RU" sz="2800" dirty="0" err="1" smtClean="0"/>
              <a:t>id</a:t>
            </a:r>
            <a:r>
              <a:rPr lang="ru-RU" sz="2800" dirty="0" smtClean="0"/>
              <a:t> </a:t>
            </a:r>
            <a:r>
              <a:rPr lang="ru-RU" sz="2800" dirty="0" err="1" smtClean="0"/>
              <a:t>Software</a:t>
            </a:r>
            <a:r>
              <a:rPr lang="ru-RU" sz="2800" dirty="0" smtClean="0"/>
              <a:t>, созданные до сего дня, станут доступны для покупки через сетевой канал дистрибуции </a:t>
            </a:r>
            <a:r>
              <a:rPr lang="ru-RU" sz="2800" b="1" dirty="0" err="1" smtClean="0"/>
              <a:t>Steam</a:t>
            </a:r>
            <a:r>
              <a:rPr lang="ru-RU" sz="2800" b="1" dirty="0" smtClean="0"/>
              <a:t>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928670"/>
            <a:ext cx="7381875" cy="1066800"/>
          </a:xfrm>
        </p:spPr>
        <p:txBody>
          <a:bodyPr lIns="0" rIns="0" bIns="0" anchor="b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Проблемный</a:t>
            </a:r>
            <a:r>
              <a:rPr lang="ru-RU" sz="5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вопрос</a:t>
            </a:r>
            <a:r>
              <a:rPr lang="ru-RU" sz="5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pPr marL="85725" indent="-85725" eaLnBrk="1" hangingPunct="1">
              <a:buFont typeface="Wingdings" pitchFamily="2" charset="2"/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 </a:t>
            </a:r>
            <a:r>
              <a:rPr lang="ru-RU" sz="4400" dirty="0" smtClean="0"/>
              <a:t>в</a:t>
            </a:r>
            <a:r>
              <a:rPr lang="ru-RU" sz="4200" dirty="0" smtClean="0"/>
              <a:t>ыяснить темпы развития игровых</a:t>
            </a:r>
            <a:br>
              <a:rPr lang="ru-RU" sz="4200" dirty="0" smtClean="0"/>
            </a:br>
            <a:r>
              <a:rPr lang="ru-RU" sz="4200" dirty="0" smtClean="0"/>
              <a:t>технологий в современном мире.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Выводы: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4294967295"/>
          </p:nvPr>
        </p:nvSpPr>
        <p:spPr>
          <a:xfrm>
            <a:off x="762000" y="1428736"/>
            <a:ext cx="7620000" cy="5229225"/>
          </a:xfrm>
        </p:spPr>
        <p:txBody>
          <a:bodyPr>
            <a:normAutofit lnSpcReduction="10000"/>
          </a:bodyPr>
          <a:lstStyle/>
          <a:p>
            <a:pPr marL="274638" indent="0">
              <a:buNone/>
            </a:pPr>
            <a:r>
              <a:rPr lang="ru-RU" dirty="0" smtClean="0"/>
              <a:t>наша гипотеза подтвердилась. В XX веке возникла индустрия досуга. </a:t>
            </a:r>
          </a:p>
          <a:p>
            <a:pPr marL="274638" indent="0">
              <a:buNone/>
            </a:pPr>
            <a:r>
              <a:rPr lang="ru-RU" dirty="0" smtClean="0"/>
              <a:t>Изобретение компьютеров и коммуникационных технологий привело к появлению  компьютерных игр . Будущее самой индустрии видеоигр теснейшим образом связано с темпами и фактическими особенностями проникновения сетевых технологий в жизнь людей. </a:t>
            </a:r>
          </a:p>
          <a:p>
            <a:pPr marL="274638" indent="0" eaLnBrk="1" hangingPunct="1">
              <a:buNone/>
            </a:pPr>
            <a:r>
              <a:rPr lang="ru-RU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1455" y="500042"/>
            <a:ext cx="850109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Информационные ресурсы: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3857628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2571744"/>
            <a:ext cx="80010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3"/>
              </a:buBlip>
              <a:tabLst/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http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://www.moneynews.ru</a:t>
            </a:r>
          </a:p>
          <a:p>
            <a:pPr lvl="0">
              <a:buBlip>
                <a:blip r:embed="rId3"/>
              </a:buBlip>
            </a:pPr>
            <a:r>
              <a:rPr lang="ru-RU" sz="2800" dirty="0" smtClean="0"/>
              <a:t> http://allnokia.ru/</a:t>
            </a:r>
          </a:p>
          <a:p>
            <a:pPr lvl="0">
              <a:buBlip>
                <a:blip r:embed="rId3"/>
              </a:buBlip>
            </a:pPr>
            <a:r>
              <a:rPr lang="ru-RU" sz="2800" dirty="0" smtClean="0"/>
              <a:t> http://www.lovehate.ru/Computer-games/ </a:t>
            </a:r>
          </a:p>
          <a:p>
            <a:pPr lvl="0">
              <a:buBlip>
                <a:blip r:embed="rId3"/>
              </a:buBlip>
            </a:pPr>
            <a:r>
              <a:rPr lang="ru-RU" sz="2800" dirty="0" smtClean="0"/>
              <a:t> </a:t>
            </a:r>
            <a:r>
              <a:rPr lang="en-US" sz="2800" dirty="0" smtClean="0"/>
              <a:t>http://www. narcolog.com.ua © 2007/  </a:t>
            </a:r>
            <a:endParaRPr lang="ru-RU" sz="2800" dirty="0" smtClean="0"/>
          </a:p>
          <a:p>
            <a:pPr marL="265113" lvl="0" indent="-265113">
              <a:buBlip>
                <a:blip r:embed="rId3"/>
              </a:buBlip>
            </a:pPr>
            <a:r>
              <a:rPr lang="en-US" sz="2800" dirty="0" smtClean="0"/>
              <a:t>  http://flashkin.ru/news_it/5852-issledovanie-kompjuternye-fanaty-ne.html</a:t>
            </a:r>
            <a:endParaRPr lang="ru-RU" sz="2800" dirty="0" smtClean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Цель: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71612"/>
            <a:ext cx="8229600" cy="4525963"/>
          </a:xfrm>
          <a:ln>
            <a:noFill/>
          </a:ln>
        </p:spPr>
        <p:txBody>
          <a:bodyPr>
            <a:normAutofit/>
          </a:bodyPr>
          <a:lstStyle/>
          <a:p>
            <a:pPr marL="419100" indent="-382588">
              <a:buClr>
                <a:schemeClr val="tx1"/>
              </a:buClr>
              <a:buNone/>
            </a:pPr>
            <a:r>
              <a:rPr lang="ru-RU" sz="3400" dirty="0" smtClean="0"/>
              <a:t>    П</a:t>
            </a:r>
            <a:r>
              <a:rPr lang="ru-RU" sz="4000" dirty="0" smtClean="0"/>
              <a:t>оказать, что изобретение компьютера и развитие компьютерных технологий</a:t>
            </a:r>
            <a:br>
              <a:rPr lang="ru-RU" sz="4000" dirty="0" smtClean="0"/>
            </a:br>
            <a:r>
              <a:rPr lang="ru-RU" sz="4000" dirty="0" smtClean="0"/>
              <a:t>связано с появлением, развитием и совершенствованием компьютерных игр. 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Задачи исследования: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1857364"/>
            <a:ext cx="7200900" cy="4525962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Blip>
                <a:blip r:embed="rId3"/>
              </a:buBlip>
              <a:defRPr/>
            </a:pPr>
            <a:r>
              <a:rPr lang="ru-RU" dirty="0" smtClean="0"/>
              <a:t>познакомиться с первыми компьютерными играми и их создателями;</a:t>
            </a:r>
            <a:br>
              <a:rPr lang="ru-RU" dirty="0" smtClean="0"/>
            </a:br>
            <a:endParaRPr lang="ru-RU" dirty="0" smtClean="0"/>
          </a:p>
          <a:p>
            <a:pPr eaLnBrk="1" hangingPunct="1">
              <a:buFont typeface="Wingdings" pitchFamily="2" charset="2"/>
              <a:buBlip>
                <a:blip r:embed="rId3"/>
              </a:buBlip>
              <a:defRPr/>
            </a:pPr>
            <a:r>
              <a:rPr lang="ru-RU" dirty="0" smtClean="0"/>
              <a:t>выяснить динамику эволюции компьютерных игр;</a:t>
            </a:r>
            <a:br>
              <a:rPr lang="ru-RU" dirty="0" smtClean="0"/>
            </a:br>
            <a:endParaRPr lang="ru-RU" dirty="0" smtClean="0"/>
          </a:p>
          <a:p>
            <a:pPr>
              <a:buBlip>
                <a:blip r:embed="rId3"/>
              </a:buBlip>
              <a:defRPr/>
            </a:pPr>
            <a:r>
              <a:rPr lang="ru-RU" dirty="0" smtClean="0"/>
              <a:t>познакомиться с моделью "игрового" будущего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Гипотеза: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42910" y="1500174"/>
            <a:ext cx="8215370" cy="3643338"/>
          </a:xfrm>
        </p:spPr>
        <p:txBody>
          <a:bodyPr>
            <a:normAutofit/>
          </a:bodyPr>
          <a:lstStyle/>
          <a:p>
            <a:pPr marL="1588" indent="361950">
              <a:buNone/>
            </a:pPr>
            <a:r>
              <a:rPr lang="ru-RU" sz="4000" dirty="0" smtClean="0"/>
              <a:t>изобретение компьютеров послужило переломным моментом в развитии не только многих отраслей промышленности, но и  в появлении игровых технологий.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 anchor="b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Ход работы:</a:t>
            </a:r>
          </a:p>
        </p:txBody>
      </p:sp>
      <p:sp>
        <p:nvSpPr>
          <p:cNvPr id="15" name="Содержимое 14"/>
          <p:cNvSpPr>
            <a:spLocks noGrp="1"/>
          </p:cNvSpPr>
          <p:nvPr>
            <p:ph idx="4294967295"/>
          </p:nvPr>
        </p:nvSpPr>
        <p:spPr>
          <a:xfrm>
            <a:off x="899318" y="1500174"/>
            <a:ext cx="7345363" cy="5040312"/>
          </a:xfrm>
        </p:spPr>
        <p:txBody>
          <a:bodyPr>
            <a:normAutofit/>
          </a:bodyPr>
          <a:lstStyle/>
          <a:p>
            <a:pPr marL="442913" indent="-266700">
              <a:buBlip>
                <a:blip r:embed="rId3"/>
              </a:buBlip>
            </a:pPr>
            <a:r>
              <a:rPr lang="ru-RU" dirty="0" smtClean="0">
                <a:cs typeface="Arial" charset="0"/>
              </a:rPr>
              <a:t>найти в ресурсах сети Интернет  данные о первых разработчиках компьютерных игр;</a:t>
            </a:r>
          </a:p>
          <a:p>
            <a:pPr marL="442913" indent="-266700">
              <a:buBlip>
                <a:blip r:embed="rId3"/>
              </a:buBlip>
            </a:pPr>
            <a:r>
              <a:rPr lang="ru-RU" dirty="0" smtClean="0"/>
              <a:t>выяснить, когда  наступила «эпоха компьютерных игр»</a:t>
            </a:r>
            <a:r>
              <a:rPr lang="ru-RU" dirty="0" smtClean="0">
                <a:cs typeface="Arial" charset="0"/>
              </a:rPr>
              <a:t>;</a:t>
            </a:r>
          </a:p>
          <a:p>
            <a:pPr marL="442913" indent="-266700">
              <a:buBlip>
                <a:blip r:embed="rId3"/>
              </a:buBlip>
            </a:pPr>
            <a:r>
              <a:rPr lang="ru-RU" dirty="0" smtClean="0"/>
              <a:t>познакомиться с перспективами развития компьютерных игр в </a:t>
            </a:r>
            <a:r>
              <a:rPr lang="en-US" dirty="0" smtClean="0"/>
              <a:t>XXI</a:t>
            </a:r>
            <a:r>
              <a:rPr lang="ru-RU" dirty="0" smtClean="0"/>
              <a:t> веке.</a:t>
            </a:r>
            <a:endParaRPr lang="ru-RU" dirty="0" smtClean="0">
              <a:cs typeface="Arial" charset="0"/>
            </a:endParaRPr>
          </a:p>
          <a:p>
            <a:pPr marL="6350" indent="355600" eaLnBrk="1" hangingPunct="1">
              <a:buFont typeface="Wingdings" pitchFamily="2" charset="2"/>
              <a:buNone/>
            </a:pPr>
            <a:endParaRPr lang="ru-RU" dirty="0" smtClean="0">
              <a:solidFill>
                <a:srgbClr val="21B2C9"/>
              </a:solidFill>
              <a:latin typeface="Arial" charset="0"/>
              <a:cs typeface="Arial" charset="0"/>
            </a:endParaRPr>
          </a:p>
          <a:p>
            <a:pPr marL="6350" indent="355600" eaLnBrk="1" hangingPunct="1">
              <a:buFont typeface="Wingdings" pitchFamily="2" charset="2"/>
              <a:buNone/>
            </a:pPr>
            <a:endParaRPr lang="ru-RU" dirty="0" smtClean="0">
              <a:solidFill>
                <a:srgbClr val="21B2C9"/>
              </a:solidFill>
              <a:latin typeface="Arial" charset="0"/>
              <a:cs typeface="Arial" charset="0"/>
            </a:endParaRPr>
          </a:p>
          <a:p>
            <a:pPr marL="6350" indent="355600" eaLnBrk="1" hangingPunct="1">
              <a:buFont typeface="Wingdings" pitchFamily="2" charset="2"/>
              <a:buNone/>
            </a:pPr>
            <a:endParaRPr lang="ru-RU" dirty="0" smtClean="0">
              <a:solidFill>
                <a:srgbClr val="21B2C9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aspector.net/wp-content/uploads/2012/04/n2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20333769">
            <a:off x="2273256" y="409554"/>
            <a:ext cx="2649349" cy="201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 descr="http://aspector.net/wp-content/uploads/2012/04/64c34da4162a8fdbb2e320024c2f384e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71480"/>
            <a:ext cx="2467280" cy="211488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</p:spPr>
      </p:pic>
      <p:pic>
        <p:nvPicPr>
          <p:cNvPr id="5" name="Рисунок 4" descr="http://aspector.net/wp-content/uploads/2012/04/История-азартных-игр.jpg">
            <a:hlinkClick r:id="rId7"/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214290"/>
            <a:ext cx="4184015" cy="358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http://aspector.net/wp-content/uploads/2012/04/History_of_gambling_poker.jpg">
            <a:hlinkClick r:id="rId9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20" y="3429000"/>
            <a:ext cx="392905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1215632182 80986.jpg">
            <a:hlinkClick r:id="rId11"/>
          </p:cNvPr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929190" y="4000504"/>
            <a:ext cx="3786214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214422"/>
            <a:ext cx="6429404" cy="17543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Первые компьютерные игры</a:t>
            </a:r>
          </a:p>
          <a:p>
            <a:r>
              <a:rPr lang="ru-RU" dirty="0" smtClean="0"/>
              <a:t>Первые примитивные компьютерные игры были</a:t>
            </a:r>
          </a:p>
          <a:p>
            <a:r>
              <a:rPr lang="ru-RU" dirty="0" smtClean="0"/>
              <a:t>разработаны в 1950-х и 1960-х годах.</a:t>
            </a:r>
          </a:p>
          <a:p>
            <a:r>
              <a:rPr lang="ru-RU" dirty="0" smtClean="0"/>
              <a:t>Они работали на платформах университетских</a:t>
            </a:r>
          </a:p>
          <a:p>
            <a:r>
              <a:rPr lang="ru-RU" dirty="0" err="1" smtClean="0"/>
              <a:t>мейнфреймах</a:t>
            </a:r>
            <a:r>
              <a:rPr lang="ru-RU" dirty="0" smtClean="0"/>
              <a:t> (больших электронно-вычислительных</a:t>
            </a:r>
          </a:p>
          <a:p>
            <a:r>
              <a:rPr lang="ru-RU" dirty="0" smtClean="0"/>
              <a:t>машинах)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7616" y="2643182"/>
            <a:ext cx="6446384" cy="4392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87" y="0"/>
            <a:ext cx="91251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ru-RU" sz="4000" b="1" i="1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Компьютерные игры в 50-е годы XX века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957</Words>
  <Application>Microsoft Office PowerPoint</Application>
  <PresentationFormat>Экран (4:3)</PresentationFormat>
  <Paragraphs>130</Paragraphs>
  <Slides>31</Slides>
  <Notes>31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Участники  исследования</vt:lpstr>
      <vt:lpstr>Проблемный вопрос:</vt:lpstr>
      <vt:lpstr>Цель:</vt:lpstr>
      <vt:lpstr>Задачи исследования:</vt:lpstr>
      <vt:lpstr>Гипотеза:</vt:lpstr>
      <vt:lpstr>Ход работы: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Выводы: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биология</dc:creator>
  <cp:lastModifiedBy>Server2</cp:lastModifiedBy>
  <cp:revision>29</cp:revision>
  <dcterms:created xsi:type="dcterms:W3CDTF">2012-11-05T16:02:57Z</dcterms:created>
  <dcterms:modified xsi:type="dcterms:W3CDTF">2013-01-10T06:25:11Z</dcterms:modified>
</cp:coreProperties>
</file>